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5"/>
  </p:notesMasterIdLst>
  <p:handoutMasterIdLst>
    <p:handoutMasterId r:id="rId26"/>
  </p:handoutMasterIdLst>
  <p:sldIdLst>
    <p:sldId id="256" r:id="rId2"/>
    <p:sldId id="257" r:id="rId3"/>
    <p:sldId id="258" r:id="rId4"/>
    <p:sldId id="302" r:id="rId5"/>
    <p:sldId id="262" r:id="rId6"/>
    <p:sldId id="264" r:id="rId7"/>
    <p:sldId id="265" r:id="rId8"/>
    <p:sldId id="263" r:id="rId9"/>
    <p:sldId id="269" r:id="rId10"/>
    <p:sldId id="308" r:id="rId11"/>
    <p:sldId id="295" r:id="rId12"/>
    <p:sldId id="296" r:id="rId13"/>
    <p:sldId id="301" r:id="rId14"/>
    <p:sldId id="273" r:id="rId15"/>
    <p:sldId id="276" r:id="rId16"/>
    <p:sldId id="278" r:id="rId17"/>
    <p:sldId id="284" r:id="rId18"/>
    <p:sldId id="285" r:id="rId19"/>
    <p:sldId id="286" r:id="rId20"/>
    <p:sldId id="304" r:id="rId21"/>
    <p:sldId id="307" r:id="rId22"/>
    <p:sldId id="306" r:id="rId23"/>
    <p:sldId id="305" r:id="rId24"/>
  </p:sldIdLst>
  <p:sldSz cx="9144000" cy="6858000" type="screen4x3"/>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bschnitt" id="{2B77B925-FB67-43F1-90A5-D83F339729CC}">
          <p14:sldIdLst>
            <p14:sldId id="256"/>
            <p14:sldId id="257"/>
            <p14:sldId id="258"/>
            <p14:sldId id="302"/>
            <p14:sldId id="262"/>
            <p14:sldId id="264"/>
            <p14:sldId id="265"/>
            <p14:sldId id="263"/>
          </p14:sldIdLst>
        </p14:section>
        <p14:section name="Abschnitt ohne Titel" id="{C449D09B-75FF-43CB-BAB6-B7550715A716}">
          <p14:sldIdLst>
            <p14:sldId id="269"/>
            <p14:sldId id="308"/>
            <p14:sldId id="295"/>
            <p14:sldId id="296"/>
            <p14:sldId id="301"/>
            <p14:sldId id="273"/>
            <p14:sldId id="276"/>
            <p14:sldId id="278"/>
            <p14:sldId id="284"/>
            <p14:sldId id="285"/>
            <p14:sldId id="286"/>
            <p14:sldId id="304"/>
            <p14:sldId id="307"/>
            <p14:sldId id="306"/>
            <p14:sldId id="30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5D5E79EF-623B-409C-93BA-6ED000D40380}" type="datetimeFigureOut">
              <a:rPr lang="de-DE" smtClean="0"/>
              <a:t>13.09.2025</a:t>
            </a:fld>
            <a:endParaRPr lang="de-DE"/>
          </a:p>
        </p:txBody>
      </p:sp>
      <p:sp>
        <p:nvSpPr>
          <p:cNvPr id="4" name="Fußzeilenplatzhalt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5F64EDCF-DD1B-40D1-BFBA-9A90C7C365CC}" type="slidenum">
              <a:rPr lang="de-DE" smtClean="0"/>
              <a:t>‹Nr.›</a:t>
            </a:fld>
            <a:endParaRPr lang="de-DE"/>
          </a:p>
        </p:txBody>
      </p:sp>
    </p:spTree>
    <p:extLst>
      <p:ext uri="{BB962C8B-B14F-4D97-AF65-F5344CB8AC3E}">
        <p14:creationId xmlns:p14="http://schemas.microsoft.com/office/powerpoint/2010/main" val="4476656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F95CAE02-5B5B-432D-9E86-AC45EFA9D0A0}" type="datetimeFigureOut">
              <a:rPr lang="de-DE" smtClean="0"/>
              <a:t>13.09.2025</a:t>
            </a:fld>
            <a:endParaRPr lang="de-DE"/>
          </a:p>
        </p:txBody>
      </p:sp>
      <p:sp>
        <p:nvSpPr>
          <p:cNvPr id="4" name="Folienbildplatzhalt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C75B91F5-0633-4D24-B3C7-6EA19EF8E5B7}" type="slidenum">
              <a:rPr lang="de-DE" smtClean="0"/>
              <a:t>‹Nr.›</a:t>
            </a:fld>
            <a:endParaRPr lang="de-DE"/>
          </a:p>
        </p:txBody>
      </p:sp>
    </p:spTree>
    <p:extLst>
      <p:ext uri="{BB962C8B-B14F-4D97-AF65-F5344CB8AC3E}">
        <p14:creationId xmlns:p14="http://schemas.microsoft.com/office/powerpoint/2010/main" val="3226425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lienbildplatzhalter 1"/>
          <p:cNvSpPr>
            <a:spLocks noGrp="1" noRot="1" noChangeAspect="1" noTextEdit="1"/>
          </p:cNvSpPr>
          <p:nvPr>
            <p:ph type="sldImg"/>
          </p:nvPr>
        </p:nvSpPr>
        <p:spPr bwMode="auto">
          <a:xfrm>
            <a:off x="917575" y="744538"/>
            <a:ext cx="4962525" cy="37226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de-DE" altLang="de-DE"/>
          </a:p>
        </p:txBody>
      </p:sp>
      <p:sp>
        <p:nvSpPr>
          <p:cNvPr id="45060"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100">
                <a:solidFill>
                  <a:schemeClr val="tx1"/>
                </a:solidFill>
                <a:latin typeface="Calibri" pitchFamily="34" charset="0"/>
              </a:defRPr>
            </a:lvl1pPr>
            <a:lvl2pPr marL="741706" indent="-284346" eaLnBrk="0" hangingPunct="0">
              <a:spcBef>
                <a:spcPct val="30000"/>
              </a:spcBef>
              <a:defRPr sz="1100">
                <a:solidFill>
                  <a:schemeClr val="tx1"/>
                </a:solidFill>
                <a:latin typeface="Calibri" pitchFamily="34" charset="0"/>
              </a:defRPr>
            </a:lvl2pPr>
            <a:lvl3pPr marL="1141896" indent="-227176" eaLnBrk="0" hangingPunct="0">
              <a:spcBef>
                <a:spcPct val="30000"/>
              </a:spcBef>
              <a:defRPr sz="1100">
                <a:solidFill>
                  <a:schemeClr val="tx1"/>
                </a:solidFill>
                <a:latin typeface="Calibri" pitchFamily="34" charset="0"/>
              </a:defRPr>
            </a:lvl3pPr>
            <a:lvl4pPr marL="1599256" indent="-227176" eaLnBrk="0" hangingPunct="0">
              <a:spcBef>
                <a:spcPct val="30000"/>
              </a:spcBef>
              <a:defRPr sz="1100">
                <a:solidFill>
                  <a:schemeClr val="tx1"/>
                </a:solidFill>
                <a:latin typeface="Calibri" pitchFamily="34" charset="0"/>
              </a:defRPr>
            </a:lvl4pPr>
            <a:lvl5pPr marL="2056616" indent="-227176" eaLnBrk="0" hangingPunct="0">
              <a:spcBef>
                <a:spcPct val="30000"/>
              </a:spcBef>
              <a:defRPr sz="1100">
                <a:solidFill>
                  <a:schemeClr val="tx1"/>
                </a:solidFill>
                <a:latin typeface="Calibri" pitchFamily="34" charset="0"/>
              </a:defRPr>
            </a:lvl5pPr>
            <a:lvl6pPr marL="2489905" indent="-227176" eaLnBrk="0" fontAlgn="base" hangingPunct="0">
              <a:spcBef>
                <a:spcPct val="30000"/>
              </a:spcBef>
              <a:spcAft>
                <a:spcPct val="0"/>
              </a:spcAft>
              <a:defRPr sz="1100">
                <a:solidFill>
                  <a:schemeClr val="tx1"/>
                </a:solidFill>
                <a:latin typeface="Calibri" pitchFamily="34" charset="0"/>
              </a:defRPr>
            </a:lvl6pPr>
            <a:lvl7pPr marL="2923193" indent="-227176" eaLnBrk="0" fontAlgn="base" hangingPunct="0">
              <a:spcBef>
                <a:spcPct val="30000"/>
              </a:spcBef>
              <a:spcAft>
                <a:spcPct val="0"/>
              </a:spcAft>
              <a:defRPr sz="1100">
                <a:solidFill>
                  <a:schemeClr val="tx1"/>
                </a:solidFill>
                <a:latin typeface="Calibri" pitchFamily="34" charset="0"/>
              </a:defRPr>
            </a:lvl7pPr>
            <a:lvl8pPr marL="3356481" indent="-227176" eaLnBrk="0" fontAlgn="base" hangingPunct="0">
              <a:spcBef>
                <a:spcPct val="30000"/>
              </a:spcBef>
              <a:spcAft>
                <a:spcPct val="0"/>
              </a:spcAft>
              <a:defRPr sz="1100">
                <a:solidFill>
                  <a:schemeClr val="tx1"/>
                </a:solidFill>
                <a:latin typeface="Calibri" pitchFamily="34" charset="0"/>
              </a:defRPr>
            </a:lvl8pPr>
            <a:lvl9pPr marL="3789770" indent="-227176" eaLnBrk="0" fontAlgn="base" hangingPunct="0">
              <a:spcBef>
                <a:spcPct val="30000"/>
              </a:spcBef>
              <a:spcAft>
                <a:spcPct val="0"/>
              </a:spcAft>
              <a:defRPr sz="1100">
                <a:solidFill>
                  <a:schemeClr val="tx1"/>
                </a:solidFill>
                <a:latin typeface="Calibri" pitchFamily="34" charset="0"/>
              </a:defRPr>
            </a:lvl9pPr>
          </a:lstStyle>
          <a:p>
            <a:pPr eaLnBrk="1" hangingPunct="1">
              <a:spcBef>
                <a:spcPct val="0"/>
              </a:spcBef>
            </a:pPr>
            <a:fld id="{C2D099DF-9D76-4D5D-91D6-1DA1FE01333C}" type="slidenum">
              <a:rPr lang="de-DE" altLang="de-DE" sz="1200">
                <a:latin typeface="Verdana" pitchFamily="34" charset="0"/>
              </a:rPr>
              <a:pPr eaLnBrk="1" hangingPunct="1">
                <a:spcBef>
                  <a:spcPct val="0"/>
                </a:spcBef>
              </a:pPr>
              <a:t>18</a:t>
            </a:fld>
            <a:endParaRPr lang="de-DE" altLang="de-DE" sz="1200">
              <a:latin typeface="Verdana"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lienbildplatzhalter 1"/>
          <p:cNvSpPr>
            <a:spLocks noGrp="1" noRot="1" noChangeAspect="1" noTextEdit="1"/>
          </p:cNvSpPr>
          <p:nvPr>
            <p:ph type="sldImg"/>
          </p:nvPr>
        </p:nvSpPr>
        <p:spPr bwMode="auto">
          <a:xfrm>
            <a:off x="917575" y="744538"/>
            <a:ext cx="4962525" cy="37226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de-DE" altLang="de-DE"/>
          </a:p>
        </p:txBody>
      </p:sp>
      <p:sp>
        <p:nvSpPr>
          <p:cNvPr id="46084"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100">
                <a:solidFill>
                  <a:schemeClr val="tx1"/>
                </a:solidFill>
                <a:latin typeface="Calibri" pitchFamily="34" charset="0"/>
              </a:defRPr>
            </a:lvl1pPr>
            <a:lvl2pPr marL="741706" indent="-284346" eaLnBrk="0" hangingPunct="0">
              <a:spcBef>
                <a:spcPct val="30000"/>
              </a:spcBef>
              <a:defRPr sz="1100">
                <a:solidFill>
                  <a:schemeClr val="tx1"/>
                </a:solidFill>
                <a:latin typeface="Calibri" pitchFamily="34" charset="0"/>
              </a:defRPr>
            </a:lvl2pPr>
            <a:lvl3pPr marL="1141896" indent="-227176" eaLnBrk="0" hangingPunct="0">
              <a:spcBef>
                <a:spcPct val="30000"/>
              </a:spcBef>
              <a:defRPr sz="1100">
                <a:solidFill>
                  <a:schemeClr val="tx1"/>
                </a:solidFill>
                <a:latin typeface="Calibri" pitchFamily="34" charset="0"/>
              </a:defRPr>
            </a:lvl3pPr>
            <a:lvl4pPr marL="1599256" indent="-227176" eaLnBrk="0" hangingPunct="0">
              <a:spcBef>
                <a:spcPct val="30000"/>
              </a:spcBef>
              <a:defRPr sz="1100">
                <a:solidFill>
                  <a:schemeClr val="tx1"/>
                </a:solidFill>
                <a:latin typeface="Calibri" pitchFamily="34" charset="0"/>
              </a:defRPr>
            </a:lvl4pPr>
            <a:lvl5pPr marL="2056616" indent="-227176" eaLnBrk="0" hangingPunct="0">
              <a:spcBef>
                <a:spcPct val="30000"/>
              </a:spcBef>
              <a:defRPr sz="1100">
                <a:solidFill>
                  <a:schemeClr val="tx1"/>
                </a:solidFill>
                <a:latin typeface="Calibri" pitchFamily="34" charset="0"/>
              </a:defRPr>
            </a:lvl5pPr>
            <a:lvl6pPr marL="2489905" indent="-227176" eaLnBrk="0" fontAlgn="base" hangingPunct="0">
              <a:spcBef>
                <a:spcPct val="30000"/>
              </a:spcBef>
              <a:spcAft>
                <a:spcPct val="0"/>
              </a:spcAft>
              <a:defRPr sz="1100">
                <a:solidFill>
                  <a:schemeClr val="tx1"/>
                </a:solidFill>
                <a:latin typeface="Calibri" pitchFamily="34" charset="0"/>
              </a:defRPr>
            </a:lvl6pPr>
            <a:lvl7pPr marL="2923193" indent="-227176" eaLnBrk="0" fontAlgn="base" hangingPunct="0">
              <a:spcBef>
                <a:spcPct val="30000"/>
              </a:spcBef>
              <a:spcAft>
                <a:spcPct val="0"/>
              </a:spcAft>
              <a:defRPr sz="1100">
                <a:solidFill>
                  <a:schemeClr val="tx1"/>
                </a:solidFill>
                <a:latin typeface="Calibri" pitchFamily="34" charset="0"/>
              </a:defRPr>
            </a:lvl7pPr>
            <a:lvl8pPr marL="3356481" indent="-227176" eaLnBrk="0" fontAlgn="base" hangingPunct="0">
              <a:spcBef>
                <a:spcPct val="30000"/>
              </a:spcBef>
              <a:spcAft>
                <a:spcPct val="0"/>
              </a:spcAft>
              <a:defRPr sz="1100">
                <a:solidFill>
                  <a:schemeClr val="tx1"/>
                </a:solidFill>
                <a:latin typeface="Calibri" pitchFamily="34" charset="0"/>
              </a:defRPr>
            </a:lvl8pPr>
            <a:lvl9pPr marL="3789770" indent="-227176" eaLnBrk="0" fontAlgn="base" hangingPunct="0">
              <a:spcBef>
                <a:spcPct val="30000"/>
              </a:spcBef>
              <a:spcAft>
                <a:spcPct val="0"/>
              </a:spcAft>
              <a:defRPr sz="1100">
                <a:solidFill>
                  <a:schemeClr val="tx1"/>
                </a:solidFill>
                <a:latin typeface="Calibri" pitchFamily="34" charset="0"/>
              </a:defRPr>
            </a:lvl9pPr>
          </a:lstStyle>
          <a:p>
            <a:pPr eaLnBrk="1" hangingPunct="1">
              <a:spcBef>
                <a:spcPct val="0"/>
              </a:spcBef>
            </a:pPr>
            <a:fld id="{5521E625-DF8F-4B15-AF58-0FD9216EFF58}" type="slidenum">
              <a:rPr lang="de-DE" altLang="de-DE" sz="1200">
                <a:latin typeface="Verdana" pitchFamily="34" charset="0"/>
              </a:rPr>
              <a:pPr eaLnBrk="1" hangingPunct="1">
                <a:spcBef>
                  <a:spcPct val="0"/>
                </a:spcBef>
              </a:pPr>
              <a:t>19</a:t>
            </a:fld>
            <a:endParaRPr lang="de-DE" altLang="de-DE" sz="1200">
              <a:latin typeface="Verdana"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Ref idx="1001">
        <a:schemeClr val="bg1"/>
      </p:bgRef>
    </p:bg>
    <p:spTree>
      <p:nvGrpSpPr>
        <p:cNvPr id="1" name=""/>
        <p:cNvGrpSpPr/>
        <p:nvPr/>
      </p:nvGrpSpPr>
      <p:grpSpPr>
        <a:xfrm>
          <a:off x="0" y="0"/>
          <a:ext cx="0" cy="0"/>
          <a:chOff x="0" y="0"/>
          <a:chExt cx="0" cy="0"/>
        </a:xfrm>
      </p:grpSpPr>
      <p:sp>
        <p:nvSpPr>
          <p:cNvPr id="8" name="Titel 7"/>
          <p:cNvSpPr>
            <a:spLocks noGrp="1"/>
          </p:cNvSpPr>
          <p:nvPr>
            <p:ph type="ctrTitle"/>
          </p:nvPr>
        </p:nvSpPr>
        <p:spPr>
          <a:xfrm>
            <a:off x="2286000" y="3124200"/>
            <a:ext cx="6172200" cy="1894362"/>
          </a:xfrm>
        </p:spPr>
        <p:txBody>
          <a:bodyPr/>
          <a:lstStyle>
            <a:lvl1pPr>
              <a:defRPr b="1"/>
            </a:lvl1pPr>
          </a:lstStyle>
          <a:p>
            <a:r>
              <a:rPr kumimoji="0" lang="de-DE"/>
              <a:t>Titelmasterformat durch Klicken bearbeiten</a:t>
            </a:r>
            <a:endParaRPr kumimoji="0" lang="en-US"/>
          </a:p>
        </p:txBody>
      </p:sp>
      <p:sp>
        <p:nvSpPr>
          <p:cNvPr id="9" name="Untertitel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a:t>Formatvorlage des Untertitelmasters durch Klicken bearbeiten</a:t>
            </a:r>
            <a:endParaRPr kumimoji="0" lang="en-US"/>
          </a:p>
        </p:txBody>
      </p:sp>
      <p:sp>
        <p:nvSpPr>
          <p:cNvPr id="28" name="Datumsplatzhalter 27"/>
          <p:cNvSpPr>
            <a:spLocks noGrp="1"/>
          </p:cNvSpPr>
          <p:nvPr>
            <p:ph type="dt" sz="half" idx="10"/>
          </p:nvPr>
        </p:nvSpPr>
        <p:spPr bwMode="auto">
          <a:xfrm rot="5400000">
            <a:off x="7764621" y="1174097"/>
            <a:ext cx="2286000" cy="381000"/>
          </a:xfrm>
        </p:spPr>
        <p:txBody>
          <a:bodyPr/>
          <a:lstStyle/>
          <a:p>
            <a:fld id="{5BA1BAA2-9D9B-410C-97AB-9E0AC435D852}" type="datetime1">
              <a:rPr lang="de-DE" smtClean="0"/>
              <a:t>13.09.2025</a:t>
            </a:fld>
            <a:endParaRPr lang="de-DE"/>
          </a:p>
        </p:txBody>
      </p:sp>
      <p:sp>
        <p:nvSpPr>
          <p:cNvPr id="17" name="Fußzeilenplatzhalter 16"/>
          <p:cNvSpPr>
            <a:spLocks noGrp="1"/>
          </p:cNvSpPr>
          <p:nvPr>
            <p:ph type="ftr" sz="quarter" idx="11"/>
          </p:nvPr>
        </p:nvSpPr>
        <p:spPr bwMode="auto">
          <a:xfrm rot="5400000">
            <a:off x="7077269" y="4181669"/>
            <a:ext cx="3657600" cy="384048"/>
          </a:xfrm>
        </p:spPr>
        <p:txBody>
          <a:bodyPr/>
          <a:lstStyle/>
          <a:p>
            <a:endParaRPr lang="de-DE"/>
          </a:p>
        </p:txBody>
      </p:sp>
      <p:sp>
        <p:nvSpPr>
          <p:cNvPr id="10" name="Rechteck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hteck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hteck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hteck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Gerade Verbindung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Gerade Verbindung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Gerade Verbindung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Gerade Verbindung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Gerade Verbindung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Gerade Verbindung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hteck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Foliennummernplatzhalter 28"/>
          <p:cNvSpPr>
            <a:spLocks noGrp="1"/>
          </p:cNvSpPr>
          <p:nvPr>
            <p:ph type="sldNum" sz="quarter" idx="12"/>
          </p:nvPr>
        </p:nvSpPr>
        <p:spPr bwMode="auto">
          <a:xfrm>
            <a:off x="1325544" y="4928702"/>
            <a:ext cx="609600" cy="517524"/>
          </a:xfrm>
        </p:spPr>
        <p:txBody>
          <a:bodyPr/>
          <a:lstStyle/>
          <a:p>
            <a:fld id="{5B7A0539-5E72-4A4E-B635-CE2408C29929}" type="slidenum">
              <a:rPr lang="de-DE" smtClean="0"/>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4" name="Datumsplatzhalter 3"/>
          <p:cNvSpPr>
            <a:spLocks noGrp="1"/>
          </p:cNvSpPr>
          <p:nvPr>
            <p:ph type="dt" sz="half" idx="10"/>
          </p:nvPr>
        </p:nvSpPr>
        <p:spPr/>
        <p:txBody>
          <a:bodyPr/>
          <a:lstStyle/>
          <a:p>
            <a:fld id="{5F67C6FA-2C7C-4DBD-906C-FC2ADCB705EB}" type="datetime1">
              <a:rPr lang="de-DE" smtClean="0"/>
              <a:t>13.09.2025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B7A0539-5E72-4A4E-B635-CE2408C29929}" type="slidenum">
              <a:rPr lang="de-DE" smtClean="0"/>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9"/>
            <a:ext cx="1676400" cy="5851525"/>
          </a:xfrm>
        </p:spPr>
        <p:txBody>
          <a:bodyPr vert="eaVert"/>
          <a:lstStyle/>
          <a:p>
            <a:r>
              <a:rPr kumimoji="0" lang="de-DE"/>
              <a:t>Titelmasterformat durch Klicken bearbeiten</a:t>
            </a:r>
            <a:endParaRPr kumimoji="0" lang="en-US"/>
          </a:p>
        </p:txBody>
      </p:sp>
      <p:sp>
        <p:nvSpPr>
          <p:cNvPr id="3" name="Vertikaler Textplatzhalter 2"/>
          <p:cNvSpPr>
            <a:spLocks noGrp="1"/>
          </p:cNvSpPr>
          <p:nvPr>
            <p:ph type="body" orient="vert" idx="1"/>
          </p:nvPr>
        </p:nvSpPr>
        <p:spPr>
          <a:xfrm>
            <a:off x="457200" y="274638"/>
            <a:ext cx="6019800" cy="5851525"/>
          </a:xfrm>
        </p:spPr>
        <p:txBody>
          <a:bodyPr vert="eaVert"/>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4" name="Datumsplatzhalter 3"/>
          <p:cNvSpPr>
            <a:spLocks noGrp="1"/>
          </p:cNvSpPr>
          <p:nvPr>
            <p:ph type="dt" sz="half" idx="10"/>
          </p:nvPr>
        </p:nvSpPr>
        <p:spPr/>
        <p:txBody>
          <a:bodyPr/>
          <a:lstStyle/>
          <a:p>
            <a:fld id="{80480567-882A-4AB1-93C9-92087CBB1A7E}" type="datetime1">
              <a:rPr lang="de-DE" smtClean="0"/>
              <a:t>13.09.2025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B7A0539-5E72-4A4E-B635-CE2408C29929}" type="slidenum">
              <a:rPr lang="de-DE" smtClean="0"/>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a:t>Titelmasterformat durch Klicken bearbeiten</a:t>
            </a:r>
            <a:endParaRPr kumimoji="0" lang="en-US"/>
          </a:p>
        </p:txBody>
      </p:sp>
      <p:sp>
        <p:nvSpPr>
          <p:cNvPr id="8" name="Inhaltsplatzhalter 7"/>
          <p:cNvSpPr>
            <a:spLocks noGrp="1"/>
          </p:cNvSpPr>
          <p:nvPr>
            <p:ph sz="quarter" idx="1"/>
          </p:nvPr>
        </p:nvSpPr>
        <p:spPr>
          <a:xfrm>
            <a:off x="457200" y="1600200"/>
            <a:ext cx="7467600" cy="4873752"/>
          </a:xfrm>
        </p:spPr>
        <p:txBody>
          <a:body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7" name="Datumsplatzhalter 6"/>
          <p:cNvSpPr>
            <a:spLocks noGrp="1"/>
          </p:cNvSpPr>
          <p:nvPr>
            <p:ph type="dt" sz="half" idx="14"/>
          </p:nvPr>
        </p:nvSpPr>
        <p:spPr/>
        <p:txBody>
          <a:bodyPr rtlCol="0"/>
          <a:lstStyle/>
          <a:p>
            <a:fld id="{0AB25408-2AEA-4E4E-B000-2109A5C14BF6}" type="datetime1">
              <a:rPr lang="de-DE" smtClean="0"/>
              <a:t>13.09.2025</a:t>
            </a:fld>
            <a:endParaRPr lang="de-DE"/>
          </a:p>
        </p:txBody>
      </p:sp>
      <p:sp>
        <p:nvSpPr>
          <p:cNvPr id="9" name="Foliennummernplatzhalter 8"/>
          <p:cNvSpPr>
            <a:spLocks noGrp="1"/>
          </p:cNvSpPr>
          <p:nvPr>
            <p:ph type="sldNum" sz="quarter" idx="15"/>
          </p:nvPr>
        </p:nvSpPr>
        <p:spPr/>
        <p:txBody>
          <a:bodyPr rtlCol="0"/>
          <a:lstStyle/>
          <a:p>
            <a:fld id="{5B7A0539-5E72-4A4E-B635-CE2408C29929}" type="slidenum">
              <a:rPr lang="de-DE" smtClean="0"/>
              <a:t>‹Nr.›</a:t>
            </a:fld>
            <a:endParaRPr lang="de-DE"/>
          </a:p>
        </p:txBody>
      </p:sp>
      <p:sp>
        <p:nvSpPr>
          <p:cNvPr id="10" name="Fußzeilenplatzhalter 9"/>
          <p:cNvSpPr>
            <a:spLocks noGrp="1"/>
          </p:cNvSpPr>
          <p:nvPr>
            <p:ph type="ftr" sz="quarter" idx="16"/>
          </p:nvPr>
        </p:nvSpPr>
        <p:spPr/>
        <p:txBody>
          <a:bodyPr rtlCol="0"/>
          <a:lstStyle/>
          <a:p>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2286000" y="2895600"/>
            <a:ext cx="6172200" cy="2053590"/>
          </a:xfrm>
        </p:spPr>
        <p:txBody>
          <a:bodyPr/>
          <a:lstStyle>
            <a:lvl1pPr algn="l">
              <a:buNone/>
              <a:defRPr sz="3000" b="1" cap="small" baseline="0"/>
            </a:lvl1pPr>
          </a:lstStyle>
          <a:p>
            <a:r>
              <a:rPr kumimoji="0" lang="de-DE"/>
              <a:t>Titelmasterformat durch Klicken bearbeiten</a:t>
            </a:r>
            <a:endParaRPr kumimoji="0" lang="en-US"/>
          </a:p>
        </p:txBody>
      </p:sp>
      <p:sp>
        <p:nvSpPr>
          <p:cNvPr id="3" name="Textplatzhalt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a:t>Textmasterformat bearbeiten</a:t>
            </a:r>
          </a:p>
        </p:txBody>
      </p:sp>
      <p:sp>
        <p:nvSpPr>
          <p:cNvPr id="4" name="Datumsplatzhalter 3"/>
          <p:cNvSpPr>
            <a:spLocks noGrp="1"/>
          </p:cNvSpPr>
          <p:nvPr>
            <p:ph type="dt" sz="half" idx="10"/>
          </p:nvPr>
        </p:nvSpPr>
        <p:spPr bwMode="auto">
          <a:xfrm rot="5400000">
            <a:off x="7763256" y="1170432"/>
            <a:ext cx="2286000" cy="381000"/>
          </a:xfrm>
        </p:spPr>
        <p:txBody>
          <a:bodyPr/>
          <a:lstStyle/>
          <a:p>
            <a:fld id="{B4367D8B-A530-4E7C-A61C-2444A249D638}" type="datetime1">
              <a:rPr lang="de-DE" smtClean="0"/>
              <a:t>13.09.2025</a:t>
            </a:fld>
            <a:endParaRPr lang="de-DE"/>
          </a:p>
        </p:txBody>
      </p:sp>
      <p:sp>
        <p:nvSpPr>
          <p:cNvPr id="5" name="Fußzeilenplatzhalter 4"/>
          <p:cNvSpPr>
            <a:spLocks noGrp="1"/>
          </p:cNvSpPr>
          <p:nvPr>
            <p:ph type="ftr" sz="quarter" idx="11"/>
          </p:nvPr>
        </p:nvSpPr>
        <p:spPr bwMode="auto">
          <a:xfrm rot="5400000">
            <a:off x="7077456" y="4178808"/>
            <a:ext cx="3657600" cy="384048"/>
          </a:xfrm>
        </p:spPr>
        <p:txBody>
          <a:bodyPr/>
          <a:lstStyle/>
          <a:p>
            <a:endParaRPr lang="de-DE"/>
          </a:p>
        </p:txBody>
      </p:sp>
      <p:sp>
        <p:nvSpPr>
          <p:cNvPr id="9" name="Rechteck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hteck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hteck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hteck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Gerade Verbindung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Gerade Verbindung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Gerade Verbindung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Gerade Verbindung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Gerade Verbindung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hteck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Gerade Verbindung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Foliennummernplatzhalter 5"/>
          <p:cNvSpPr>
            <a:spLocks noGrp="1"/>
          </p:cNvSpPr>
          <p:nvPr>
            <p:ph type="sldNum" sz="quarter" idx="12"/>
          </p:nvPr>
        </p:nvSpPr>
        <p:spPr bwMode="auto">
          <a:xfrm>
            <a:off x="1340616" y="4928702"/>
            <a:ext cx="609600" cy="517524"/>
          </a:xfrm>
        </p:spPr>
        <p:txBody>
          <a:bodyPr/>
          <a:lstStyle/>
          <a:p>
            <a:fld id="{5B7A0539-5E72-4A4E-B635-CE2408C29929}" type="slidenum">
              <a:rPr lang="de-DE" smtClean="0"/>
              <a:t>‹Nr.›</a:t>
            </a:fld>
            <a:endParaRPr lang="de-D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a:t>Titelmasterformat durch Klicken bearbeiten</a:t>
            </a:r>
            <a:endParaRPr kumimoji="0" lang="en-US"/>
          </a:p>
        </p:txBody>
      </p:sp>
      <p:sp>
        <p:nvSpPr>
          <p:cNvPr id="5" name="Datumsplatzhalter 4"/>
          <p:cNvSpPr>
            <a:spLocks noGrp="1"/>
          </p:cNvSpPr>
          <p:nvPr>
            <p:ph type="dt" sz="half" idx="10"/>
          </p:nvPr>
        </p:nvSpPr>
        <p:spPr/>
        <p:txBody>
          <a:bodyPr/>
          <a:lstStyle/>
          <a:p>
            <a:fld id="{76C0356D-691F-4052-9D0C-6244C6C03D8B}" type="datetime1">
              <a:rPr lang="de-DE" smtClean="0"/>
              <a:t>13.09.2025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5B7A0539-5E72-4A4E-B635-CE2408C29929}" type="slidenum">
              <a:rPr lang="de-DE" smtClean="0"/>
              <a:t>‹Nr.›</a:t>
            </a:fld>
            <a:endParaRPr lang="de-DE"/>
          </a:p>
        </p:txBody>
      </p:sp>
      <p:sp>
        <p:nvSpPr>
          <p:cNvPr id="9" name="Inhaltsplatzhalter 8"/>
          <p:cNvSpPr>
            <a:spLocks noGrp="1"/>
          </p:cNvSpPr>
          <p:nvPr>
            <p:ph sz="quarter" idx="1"/>
          </p:nvPr>
        </p:nvSpPr>
        <p:spPr>
          <a:xfrm>
            <a:off x="457200" y="1600200"/>
            <a:ext cx="3657600" cy="4572000"/>
          </a:xfrm>
        </p:spPr>
        <p:txBody>
          <a:body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11" name="Inhaltsplatzhalter 10"/>
          <p:cNvSpPr>
            <a:spLocks noGrp="1"/>
          </p:cNvSpPr>
          <p:nvPr>
            <p:ph sz="quarter" idx="2"/>
          </p:nvPr>
        </p:nvSpPr>
        <p:spPr>
          <a:xfrm>
            <a:off x="4270248" y="1600200"/>
            <a:ext cx="3657600" cy="4572000"/>
          </a:xfrm>
        </p:spPr>
        <p:txBody>
          <a:body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7543800" cy="1143000"/>
          </a:xfrm>
        </p:spPr>
        <p:txBody>
          <a:bodyPr anchor="b"/>
          <a:lstStyle>
            <a:lvl1pPr>
              <a:defRPr/>
            </a:lvl1pPr>
          </a:lstStyle>
          <a:p>
            <a:r>
              <a:rPr kumimoji="0" lang="de-DE"/>
              <a:t>Titelmasterformat durch Klicken bearbeiten</a:t>
            </a:r>
            <a:endParaRPr kumimoji="0" lang="en-US"/>
          </a:p>
        </p:txBody>
      </p:sp>
      <p:sp>
        <p:nvSpPr>
          <p:cNvPr id="7" name="Datumsplatzhalter 6"/>
          <p:cNvSpPr>
            <a:spLocks noGrp="1"/>
          </p:cNvSpPr>
          <p:nvPr>
            <p:ph type="dt" sz="half" idx="10"/>
          </p:nvPr>
        </p:nvSpPr>
        <p:spPr/>
        <p:txBody>
          <a:bodyPr/>
          <a:lstStyle/>
          <a:p>
            <a:fld id="{9BA2FAF4-E105-46F0-85BF-F94048F7BE53}" type="datetime1">
              <a:rPr lang="de-DE" smtClean="0"/>
              <a:t>13.09.2025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5B7A0539-5E72-4A4E-B635-CE2408C29929}" type="slidenum">
              <a:rPr lang="de-DE" smtClean="0"/>
              <a:t>‹Nr.›</a:t>
            </a:fld>
            <a:endParaRPr lang="de-DE"/>
          </a:p>
        </p:txBody>
      </p:sp>
      <p:sp>
        <p:nvSpPr>
          <p:cNvPr id="11" name="Inhaltsplatzhalter 10"/>
          <p:cNvSpPr>
            <a:spLocks noGrp="1"/>
          </p:cNvSpPr>
          <p:nvPr>
            <p:ph sz="quarter" idx="2"/>
          </p:nvPr>
        </p:nvSpPr>
        <p:spPr>
          <a:xfrm>
            <a:off x="457200" y="2362200"/>
            <a:ext cx="3657600" cy="3886200"/>
          </a:xfrm>
        </p:spPr>
        <p:txBody>
          <a:body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13" name="Inhaltsplatzhalter 12"/>
          <p:cNvSpPr>
            <a:spLocks noGrp="1"/>
          </p:cNvSpPr>
          <p:nvPr>
            <p:ph sz="quarter" idx="4"/>
          </p:nvPr>
        </p:nvSpPr>
        <p:spPr>
          <a:xfrm>
            <a:off x="4371975" y="2362200"/>
            <a:ext cx="3657600" cy="3886200"/>
          </a:xfrm>
        </p:spPr>
        <p:txBody>
          <a:body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12" name="Textplatzhalt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de-DE"/>
              <a:t>Textmasterformat bearbeiten</a:t>
            </a:r>
          </a:p>
        </p:txBody>
      </p:sp>
      <p:sp>
        <p:nvSpPr>
          <p:cNvPr id="14" name="Textplatzhalt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de-DE"/>
              <a:t>Textmasterformat bearbeiten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a:t>Titelmasterformat durch Klicken bearbeiten</a:t>
            </a:r>
            <a:endParaRPr kumimoji="0" lang="en-US"/>
          </a:p>
        </p:txBody>
      </p:sp>
      <p:sp>
        <p:nvSpPr>
          <p:cNvPr id="6" name="Datumsplatzhalter 5"/>
          <p:cNvSpPr>
            <a:spLocks noGrp="1"/>
          </p:cNvSpPr>
          <p:nvPr>
            <p:ph type="dt" sz="half" idx="10"/>
          </p:nvPr>
        </p:nvSpPr>
        <p:spPr/>
        <p:txBody>
          <a:bodyPr rtlCol="0"/>
          <a:lstStyle/>
          <a:p>
            <a:fld id="{C9106F89-7B98-4146-B3F1-E5E55E84BA75}" type="datetime1">
              <a:rPr lang="de-DE" smtClean="0"/>
              <a:t>13.09.2025</a:t>
            </a:fld>
            <a:endParaRPr lang="de-DE"/>
          </a:p>
        </p:txBody>
      </p:sp>
      <p:sp>
        <p:nvSpPr>
          <p:cNvPr id="7" name="Foliennummernplatzhalter 6"/>
          <p:cNvSpPr>
            <a:spLocks noGrp="1"/>
          </p:cNvSpPr>
          <p:nvPr>
            <p:ph type="sldNum" sz="quarter" idx="11"/>
          </p:nvPr>
        </p:nvSpPr>
        <p:spPr/>
        <p:txBody>
          <a:bodyPr rtlCol="0"/>
          <a:lstStyle/>
          <a:p>
            <a:fld id="{5B7A0539-5E72-4A4E-B635-CE2408C29929}" type="slidenum">
              <a:rPr lang="de-DE" smtClean="0"/>
              <a:t>‹Nr.›</a:t>
            </a:fld>
            <a:endParaRPr lang="de-DE"/>
          </a:p>
        </p:txBody>
      </p:sp>
      <p:sp>
        <p:nvSpPr>
          <p:cNvPr id="8" name="Fußzeilenplatzhalter 7"/>
          <p:cNvSpPr>
            <a:spLocks noGrp="1"/>
          </p:cNvSpPr>
          <p:nvPr>
            <p:ph type="ftr" sz="quarter" idx="12"/>
          </p:nvPr>
        </p:nvSpPr>
        <p:spPr/>
        <p:txBody>
          <a:bodyPr rtlCol="0"/>
          <a:lstStyle/>
          <a:p>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AEF7447C-907C-436A-9C47-1BEECF41E2AF}" type="datetime1">
              <a:rPr lang="de-DE" smtClean="0"/>
              <a:t>13.09.2025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5B7A0539-5E72-4A4E-B635-CE2408C29929}" type="slidenum">
              <a:rPr lang="de-DE" smtClean="0"/>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bg>
      <p:bgRef idx="1001">
        <a:schemeClr val="bg1"/>
      </p:bgRef>
    </p:bg>
    <p:spTree>
      <p:nvGrpSpPr>
        <p:cNvPr id="1" name=""/>
        <p:cNvGrpSpPr/>
        <p:nvPr/>
      </p:nvGrpSpPr>
      <p:grpSpPr>
        <a:xfrm>
          <a:off x="0" y="0"/>
          <a:ext cx="0" cy="0"/>
          <a:chOff x="0" y="0"/>
          <a:chExt cx="0" cy="0"/>
        </a:xfrm>
      </p:grpSpPr>
      <p:sp>
        <p:nvSpPr>
          <p:cNvPr id="10" name="Gerade Verbindung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el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de-DE"/>
              <a:t>Titelmasterformat durch Klicken bearbeiten</a:t>
            </a:r>
            <a:endParaRPr kumimoji="0" lang="en-US"/>
          </a:p>
        </p:txBody>
      </p:sp>
      <p:sp>
        <p:nvSpPr>
          <p:cNvPr id="3" name="Textplatzhalt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de-DE"/>
              <a:t>Textmasterformat bearbeiten</a:t>
            </a:r>
          </a:p>
        </p:txBody>
      </p:sp>
      <p:sp>
        <p:nvSpPr>
          <p:cNvPr id="8" name="Gerade Verbindung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Gerade Verbindung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Gerade Verbindung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hteck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Gerade Verbindung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nhaltsplatzhalter 17"/>
          <p:cNvSpPr>
            <a:spLocks noGrp="1"/>
          </p:cNvSpPr>
          <p:nvPr>
            <p:ph sz="quarter" idx="1"/>
          </p:nvPr>
        </p:nvSpPr>
        <p:spPr>
          <a:xfrm>
            <a:off x="304800" y="274320"/>
            <a:ext cx="5638800" cy="6327648"/>
          </a:xfrm>
        </p:spPr>
        <p:txBody>
          <a:body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21" name="Datumsplatzhalter 20"/>
          <p:cNvSpPr>
            <a:spLocks noGrp="1"/>
          </p:cNvSpPr>
          <p:nvPr>
            <p:ph type="dt" sz="half" idx="14"/>
          </p:nvPr>
        </p:nvSpPr>
        <p:spPr/>
        <p:txBody>
          <a:bodyPr rtlCol="0"/>
          <a:lstStyle/>
          <a:p>
            <a:fld id="{0DB648F4-8D72-4682-BA49-EB3D955A88E3}" type="datetime1">
              <a:rPr lang="de-DE" smtClean="0"/>
              <a:t>13.09.2025</a:t>
            </a:fld>
            <a:endParaRPr lang="de-DE"/>
          </a:p>
        </p:txBody>
      </p:sp>
      <p:sp>
        <p:nvSpPr>
          <p:cNvPr id="22" name="Foliennummernplatzhalter 21"/>
          <p:cNvSpPr>
            <a:spLocks noGrp="1"/>
          </p:cNvSpPr>
          <p:nvPr>
            <p:ph type="sldNum" sz="quarter" idx="15"/>
          </p:nvPr>
        </p:nvSpPr>
        <p:spPr/>
        <p:txBody>
          <a:bodyPr rtlCol="0"/>
          <a:lstStyle/>
          <a:p>
            <a:fld id="{5B7A0539-5E72-4A4E-B635-CE2408C29929}" type="slidenum">
              <a:rPr lang="de-DE" smtClean="0"/>
              <a:t>‹Nr.›</a:t>
            </a:fld>
            <a:endParaRPr lang="de-DE"/>
          </a:p>
        </p:txBody>
      </p:sp>
      <p:sp>
        <p:nvSpPr>
          <p:cNvPr id="23" name="Fußzeilenplatzhalter 22"/>
          <p:cNvSpPr>
            <a:spLocks noGrp="1"/>
          </p:cNvSpPr>
          <p:nvPr>
            <p:ph type="ftr" sz="quarter" idx="16"/>
          </p:nvPr>
        </p:nvSpPr>
        <p:spPr/>
        <p:txBody>
          <a:bodyPr rtlCol="0"/>
          <a:lstStyle/>
          <a:p>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9" name="Gerade Verbindung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el 1"/>
          <p:cNvSpPr>
            <a:spLocks noGrp="1"/>
          </p:cNvSpPr>
          <p:nvPr>
            <p:ph type="title"/>
          </p:nvPr>
        </p:nvSpPr>
        <p:spPr>
          <a:xfrm rot="5400000">
            <a:off x="3350133" y="3200400"/>
            <a:ext cx="6309360" cy="457200"/>
          </a:xfrm>
        </p:spPr>
        <p:txBody>
          <a:bodyPr anchor="b"/>
          <a:lstStyle>
            <a:lvl1pPr algn="l">
              <a:buNone/>
              <a:defRPr sz="2000" b="1"/>
            </a:lvl1pPr>
          </a:lstStyle>
          <a:p>
            <a:r>
              <a:rPr kumimoji="0" lang="de-DE"/>
              <a:t>Titelmasterformat durch Klicken bearbeiten</a:t>
            </a:r>
            <a:endParaRPr kumimoji="0" lang="en-US"/>
          </a:p>
        </p:txBody>
      </p:sp>
      <p:sp>
        <p:nvSpPr>
          <p:cNvPr id="3" name="Bildplatzhalt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de-DE"/>
              <a:t>Bild durch Klicken auf Symbol hinzufügen</a:t>
            </a:r>
            <a:endParaRPr kumimoji="0" lang="en-US" dirty="0"/>
          </a:p>
        </p:txBody>
      </p:sp>
      <p:sp>
        <p:nvSpPr>
          <p:cNvPr id="4" name="Textplatzhalt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de-DE"/>
              <a:t>Textmasterformat bearbeiten</a:t>
            </a:r>
          </a:p>
        </p:txBody>
      </p:sp>
      <p:sp>
        <p:nvSpPr>
          <p:cNvPr id="10" name="Gerade Verbindung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hteck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Gerade Verbindung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Gerade Verbindung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Gerade Verbindung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umsplatzhalter 16"/>
          <p:cNvSpPr>
            <a:spLocks noGrp="1"/>
          </p:cNvSpPr>
          <p:nvPr>
            <p:ph type="dt" sz="half" idx="10"/>
          </p:nvPr>
        </p:nvSpPr>
        <p:spPr/>
        <p:txBody>
          <a:bodyPr rtlCol="0"/>
          <a:lstStyle/>
          <a:p>
            <a:fld id="{F9DBDE58-2EB5-4FE8-B3A5-A2F9AF7110B5}" type="datetime1">
              <a:rPr lang="de-DE" smtClean="0"/>
              <a:t>13.09.2025</a:t>
            </a:fld>
            <a:endParaRPr lang="de-DE"/>
          </a:p>
        </p:txBody>
      </p:sp>
      <p:sp>
        <p:nvSpPr>
          <p:cNvPr id="18" name="Foliennummernplatzhalter 17"/>
          <p:cNvSpPr>
            <a:spLocks noGrp="1"/>
          </p:cNvSpPr>
          <p:nvPr>
            <p:ph type="sldNum" sz="quarter" idx="11"/>
          </p:nvPr>
        </p:nvSpPr>
        <p:spPr/>
        <p:txBody>
          <a:bodyPr rtlCol="0"/>
          <a:lstStyle/>
          <a:p>
            <a:fld id="{5B7A0539-5E72-4A4E-B635-CE2408C29929}" type="slidenum">
              <a:rPr lang="de-DE" smtClean="0"/>
              <a:t>‹Nr.›</a:t>
            </a:fld>
            <a:endParaRPr lang="de-DE"/>
          </a:p>
        </p:txBody>
      </p:sp>
      <p:sp>
        <p:nvSpPr>
          <p:cNvPr id="21" name="Fußzeilenplatzhalter 20"/>
          <p:cNvSpPr>
            <a:spLocks noGrp="1"/>
          </p:cNvSpPr>
          <p:nvPr>
            <p:ph type="ftr" sz="quarter" idx="12"/>
          </p:nvPr>
        </p:nvSpPr>
        <p:spPr/>
        <p:txBody>
          <a:bodyPr rtlCol="0"/>
          <a:lstStyle/>
          <a:p>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Gerade Verbindung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elplatzhalter 21"/>
          <p:cNvSpPr>
            <a:spLocks noGrp="1"/>
          </p:cNvSpPr>
          <p:nvPr>
            <p:ph type="title"/>
          </p:nvPr>
        </p:nvSpPr>
        <p:spPr>
          <a:xfrm>
            <a:off x="457200" y="274638"/>
            <a:ext cx="7467600" cy="1143000"/>
          </a:xfrm>
          <a:prstGeom prst="rect">
            <a:avLst/>
          </a:prstGeom>
        </p:spPr>
        <p:txBody>
          <a:bodyPr vert="horz" anchor="b">
            <a:normAutofit/>
          </a:bodyPr>
          <a:lstStyle/>
          <a:p>
            <a:r>
              <a:rPr kumimoji="0" lang="de-DE"/>
              <a:t>Titelmasterformat durch Klicken bearbeiten</a:t>
            </a:r>
            <a:endParaRPr kumimoji="0" lang="en-US"/>
          </a:p>
        </p:txBody>
      </p:sp>
      <p:sp>
        <p:nvSpPr>
          <p:cNvPr id="13" name="Textplatzhalt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de-DE"/>
              <a:t>Textmasterformat bearbeiten</a:t>
            </a:r>
          </a:p>
          <a:p>
            <a:pPr lvl="1" eaLnBrk="1" latinLnBrk="0" hangingPunct="1"/>
            <a:r>
              <a:rPr kumimoji="0" lang="de-DE"/>
              <a:t>Zweite Ebene</a:t>
            </a:r>
          </a:p>
          <a:p>
            <a:pPr lvl="2" eaLnBrk="1" latinLnBrk="0" hangingPunct="1"/>
            <a:r>
              <a:rPr kumimoji="0" lang="de-DE"/>
              <a:t>Dritte Ebene</a:t>
            </a:r>
          </a:p>
          <a:p>
            <a:pPr lvl="3" eaLnBrk="1" latinLnBrk="0" hangingPunct="1"/>
            <a:r>
              <a:rPr kumimoji="0" lang="de-DE"/>
              <a:t>Vierte Ebene</a:t>
            </a:r>
          </a:p>
          <a:p>
            <a:pPr lvl="4" eaLnBrk="1" latinLnBrk="0" hangingPunct="1"/>
            <a:r>
              <a:rPr kumimoji="0" lang="de-DE"/>
              <a:t>Fünfte Ebene</a:t>
            </a:r>
            <a:endParaRPr kumimoji="0" lang="en-US"/>
          </a:p>
        </p:txBody>
      </p:sp>
      <p:sp>
        <p:nvSpPr>
          <p:cNvPr id="14" name="Datumsplatzhalt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7F70654-5D25-4248-8167-E9A2EC39C5B5}" type="datetime1">
              <a:rPr lang="de-DE" smtClean="0"/>
              <a:t>13.09.2025</a:t>
            </a:fld>
            <a:endParaRPr lang="de-DE"/>
          </a:p>
        </p:txBody>
      </p:sp>
      <p:sp>
        <p:nvSpPr>
          <p:cNvPr id="3" name="Fußzeilenplatzhalt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de-DE"/>
          </a:p>
        </p:txBody>
      </p:sp>
      <p:sp>
        <p:nvSpPr>
          <p:cNvPr id="7" name="Gerade Verbindung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Gerade Verbindung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hteck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Gerade Verbindung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Foliennummernplatzhalt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5B7A0539-5E72-4A4E-B635-CE2408C29929}" type="slidenum">
              <a:rPr lang="de-DE" smtClean="0"/>
              <a:t>‹Nr.›</a:t>
            </a:fld>
            <a:endParaRPr lang="de-D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www.hebel-gs-teningen.d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www.logopaedie-kappler.de/assets/images/Ohr.gif" TargetMode="External"/><Relationship Id="rId2" Type="http://schemas.openxmlformats.org/officeDocument/2006/relationships/image" Target="../media/image3.png"/><Relationship Id="rId1" Type="http://schemas.openxmlformats.org/officeDocument/2006/relationships/slideLayout" Target="../slideLayouts/slideLayout6.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63688" y="1196752"/>
            <a:ext cx="6172200" cy="1894362"/>
          </a:xfrm>
        </p:spPr>
        <p:txBody>
          <a:bodyPr/>
          <a:lstStyle/>
          <a:p>
            <a:r>
              <a:rPr lang="de-DE" altLang="de-DE" dirty="0">
                <a:latin typeface="Arial" panose="020B0604020202020204" pitchFamily="34" charset="0"/>
                <a:cs typeface="Arial" panose="020B0604020202020204" pitchFamily="34" charset="0"/>
              </a:rPr>
              <a:t>Schulanfang 2026</a:t>
            </a:r>
            <a:endParaRPr lang="de-DE" dirty="0">
              <a:latin typeface="Arial" panose="020B0604020202020204" pitchFamily="34" charset="0"/>
              <a:cs typeface="Arial" panose="020B0604020202020204" pitchFamily="34" charset="0"/>
            </a:endParaRPr>
          </a:p>
        </p:txBody>
      </p:sp>
      <p:sp>
        <p:nvSpPr>
          <p:cNvPr id="3" name="Untertitel 2"/>
          <p:cNvSpPr>
            <a:spLocks noGrp="1"/>
          </p:cNvSpPr>
          <p:nvPr>
            <p:ph type="subTitle" idx="1"/>
          </p:nvPr>
        </p:nvSpPr>
        <p:spPr>
          <a:xfrm>
            <a:off x="1907704" y="3212976"/>
            <a:ext cx="6172200" cy="1371600"/>
          </a:xfrm>
        </p:spPr>
        <p:txBody>
          <a:bodyPr/>
          <a:lstStyle/>
          <a:p>
            <a:r>
              <a:rPr lang="de-DE" altLang="de-DE" dirty="0">
                <a:latin typeface="Arial" panose="020B0604020202020204" pitchFamily="34" charset="0"/>
                <a:cs typeface="Arial" panose="020B0604020202020204" pitchFamily="34" charset="0"/>
              </a:rPr>
              <a:t>Aller Anfang kann so leicht sein</a:t>
            </a:r>
            <a:endParaRPr lang="de-DE" dirty="0">
              <a:latin typeface="Arial" panose="020B0604020202020204" pitchFamily="34" charset="0"/>
              <a:cs typeface="Arial" panose="020B0604020202020204" pitchFamily="34" charset="0"/>
            </a:endParaRPr>
          </a:p>
        </p:txBody>
      </p:sp>
      <p:sp>
        <p:nvSpPr>
          <p:cNvPr id="4" name="Textfeld 3"/>
          <p:cNvSpPr txBox="1"/>
          <p:nvPr/>
        </p:nvSpPr>
        <p:spPr>
          <a:xfrm>
            <a:off x="2014600" y="3789040"/>
            <a:ext cx="5958408" cy="646331"/>
          </a:xfrm>
          <a:prstGeom prst="rect">
            <a:avLst/>
          </a:prstGeom>
          <a:noFill/>
        </p:spPr>
        <p:txBody>
          <a:bodyPr wrap="square" rtlCol="0">
            <a:spAutoFit/>
          </a:bodyPr>
          <a:lstStyle/>
          <a:p>
            <a:r>
              <a:rPr lang="de-DE" dirty="0">
                <a:latin typeface="Arial" panose="020B0604020202020204" pitchFamily="34" charset="0"/>
                <a:cs typeface="Arial" panose="020B0604020202020204" pitchFamily="34" charset="0"/>
              </a:rPr>
              <a:t>Informationen über die Kooperation,  Schule und den Schulbeginn</a:t>
            </a:r>
          </a:p>
        </p:txBody>
      </p:sp>
      <p:sp>
        <p:nvSpPr>
          <p:cNvPr id="5" name="Textfeld 4"/>
          <p:cNvSpPr txBox="1"/>
          <p:nvPr/>
        </p:nvSpPr>
        <p:spPr>
          <a:xfrm>
            <a:off x="2339752" y="5013176"/>
            <a:ext cx="5400600" cy="369332"/>
          </a:xfrm>
          <a:prstGeom prst="rect">
            <a:avLst/>
          </a:prstGeom>
          <a:noFill/>
        </p:spPr>
        <p:txBody>
          <a:bodyPr wrap="square" rtlCol="0">
            <a:spAutoFit/>
          </a:bodyPr>
          <a:lstStyle/>
          <a:p>
            <a:pPr algn="ctr"/>
            <a:r>
              <a:rPr lang="de-DE" dirty="0">
                <a:solidFill>
                  <a:srgbClr val="FF0000"/>
                </a:solidFill>
                <a:latin typeface="Arial" panose="020B0604020202020204" pitchFamily="34" charset="0"/>
                <a:cs typeface="Arial" panose="020B0604020202020204" pitchFamily="34" charset="0"/>
              </a:rPr>
              <a:t>Viel Spaß beim Lesen!</a:t>
            </a:r>
          </a:p>
        </p:txBody>
      </p:sp>
    </p:spTree>
    <p:extLst>
      <p:ext uri="{BB962C8B-B14F-4D97-AF65-F5344CB8AC3E}">
        <p14:creationId xmlns:p14="http://schemas.microsoft.com/office/powerpoint/2010/main" val="3789611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latin typeface="Arial" panose="020B0604020202020204" pitchFamily="34" charset="0"/>
                <a:cs typeface="Arial" panose="020B0604020202020204" pitchFamily="34" charset="0"/>
              </a:rPr>
              <a:t>Kooperation mit dem Kindergarten</a:t>
            </a:r>
          </a:p>
        </p:txBody>
      </p:sp>
      <p:sp>
        <p:nvSpPr>
          <p:cNvPr id="3" name="Foliennummernplatzhalter 2"/>
          <p:cNvSpPr>
            <a:spLocks noGrp="1"/>
          </p:cNvSpPr>
          <p:nvPr>
            <p:ph type="sldNum" sz="quarter" idx="11"/>
          </p:nvPr>
        </p:nvSpPr>
        <p:spPr/>
        <p:txBody>
          <a:bodyPr/>
          <a:lstStyle/>
          <a:p>
            <a:fld id="{5B7A0539-5E72-4A4E-B635-CE2408C29929}" type="slidenum">
              <a:rPr lang="de-DE" smtClean="0"/>
              <a:t>10</a:t>
            </a:fld>
            <a:endParaRPr lang="de-DE"/>
          </a:p>
        </p:txBody>
      </p:sp>
      <p:sp>
        <p:nvSpPr>
          <p:cNvPr id="5" name="Textfeld 4"/>
          <p:cNvSpPr txBox="1"/>
          <p:nvPr/>
        </p:nvSpPr>
        <p:spPr>
          <a:xfrm>
            <a:off x="479352" y="1628800"/>
            <a:ext cx="7445448" cy="4154984"/>
          </a:xfrm>
          <a:prstGeom prst="rect">
            <a:avLst/>
          </a:prstGeom>
          <a:noFill/>
        </p:spPr>
        <p:txBody>
          <a:bodyPr wrap="square" rtlCol="0">
            <a:spAutoFit/>
          </a:bodyPr>
          <a:lstStyle/>
          <a:p>
            <a:r>
              <a:rPr lang="de-DE" sz="2400" dirty="0">
                <a:latin typeface="Arial" panose="020B0604020202020204" pitchFamily="34" charset="0"/>
                <a:cs typeface="Arial" panose="020B0604020202020204" pitchFamily="34" charset="0"/>
              </a:rPr>
              <a:t>Im jeweiligen Kindergarten nehmen die Kinder am Schulanfängerprogramm teil. </a:t>
            </a:r>
          </a:p>
          <a:p>
            <a:r>
              <a:rPr lang="de-DE" sz="2400" dirty="0">
                <a:latin typeface="Arial" panose="020B0604020202020204" pitchFamily="34" charset="0"/>
                <a:cs typeface="Arial" panose="020B0604020202020204" pitchFamily="34" charset="0"/>
              </a:rPr>
              <a:t>Wenn Sie die Kooperationsvereinbarung </a:t>
            </a:r>
            <a:r>
              <a:rPr lang="de-DE" sz="2400" dirty="0" err="1">
                <a:latin typeface="Arial" panose="020B0604020202020204" pitchFamily="34" charset="0"/>
                <a:cs typeface="Arial" panose="020B0604020202020204" pitchFamily="34" charset="0"/>
              </a:rPr>
              <a:t>Kiga</a:t>
            </a:r>
            <a:r>
              <a:rPr lang="de-DE" sz="2400" dirty="0">
                <a:latin typeface="Arial" panose="020B0604020202020204" pitchFamily="34" charset="0"/>
                <a:cs typeface="Arial" panose="020B0604020202020204" pitchFamily="34" charset="0"/>
              </a:rPr>
              <a:t> Grundschule unterschrieben haben, dürfen die Kinder auch an der Kooperationsstunde mit der Grundschule teilnehmen.</a:t>
            </a:r>
          </a:p>
          <a:p>
            <a:r>
              <a:rPr lang="de-DE" sz="2400" dirty="0">
                <a:latin typeface="Arial" panose="020B0604020202020204" pitchFamily="34" charset="0"/>
                <a:cs typeface="Arial" panose="020B0604020202020204" pitchFamily="34" charset="0"/>
              </a:rPr>
              <a:t>Die Kooperationsstunde findet mehrmals im Monat statt.</a:t>
            </a:r>
          </a:p>
          <a:p>
            <a:r>
              <a:rPr lang="de-DE" sz="2400" dirty="0">
                <a:latin typeface="Arial" panose="020B0604020202020204" pitchFamily="34" charset="0"/>
                <a:cs typeface="Arial" panose="020B0604020202020204" pitchFamily="34" charset="0"/>
              </a:rPr>
              <a:t>Die Kooperationslehrer der Grundschule kommen am Vormittag in den Kindergarten und führen die Stunde in Zusammenarbeit mit den Erziehern durch.</a:t>
            </a:r>
            <a:endParaRPr lang="de-DE"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50755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Ellipse 11"/>
          <p:cNvSpPr/>
          <p:nvPr/>
        </p:nvSpPr>
        <p:spPr>
          <a:xfrm>
            <a:off x="3174232" y="3512985"/>
            <a:ext cx="1910219" cy="118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400"/>
          </a:p>
        </p:txBody>
      </p:sp>
      <p:sp>
        <p:nvSpPr>
          <p:cNvPr id="11" name="Abgerundetes Rechteck 10"/>
          <p:cNvSpPr/>
          <p:nvPr/>
        </p:nvSpPr>
        <p:spPr>
          <a:xfrm>
            <a:off x="4437977" y="4928543"/>
            <a:ext cx="3428047" cy="71386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400"/>
          </a:p>
        </p:txBody>
      </p:sp>
      <p:sp>
        <p:nvSpPr>
          <p:cNvPr id="10" name="Abgerundetes Rechteck 9"/>
          <p:cNvSpPr/>
          <p:nvPr/>
        </p:nvSpPr>
        <p:spPr>
          <a:xfrm>
            <a:off x="794044" y="4928543"/>
            <a:ext cx="2302888" cy="71386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400"/>
          </a:p>
        </p:txBody>
      </p:sp>
      <p:sp>
        <p:nvSpPr>
          <p:cNvPr id="9" name="Abgerundetes Rechteck 8"/>
          <p:cNvSpPr/>
          <p:nvPr/>
        </p:nvSpPr>
        <p:spPr>
          <a:xfrm>
            <a:off x="4453218" y="2647985"/>
            <a:ext cx="3303390" cy="7202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400"/>
          </a:p>
        </p:txBody>
      </p:sp>
      <p:sp>
        <p:nvSpPr>
          <p:cNvPr id="8" name="Abgerundetes Rechteck 7"/>
          <p:cNvSpPr/>
          <p:nvPr/>
        </p:nvSpPr>
        <p:spPr>
          <a:xfrm>
            <a:off x="573550" y="2536051"/>
            <a:ext cx="3116406" cy="7760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400"/>
          </a:p>
        </p:txBody>
      </p:sp>
      <p:sp>
        <p:nvSpPr>
          <p:cNvPr id="2" name="Titel 1"/>
          <p:cNvSpPr>
            <a:spLocks noGrp="1"/>
          </p:cNvSpPr>
          <p:nvPr>
            <p:ph type="title"/>
          </p:nvPr>
        </p:nvSpPr>
        <p:spPr/>
        <p:txBody>
          <a:bodyPr/>
          <a:lstStyle/>
          <a:p>
            <a:r>
              <a:rPr lang="de-DE" altLang="de-DE" sz="2800" dirty="0">
                <a:latin typeface="Arial" panose="020B0604020202020204" pitchFamily="34" charset="0"/>
                <a:cs typeface="Arial" panose="020B0604020202020204" pitchFamily="34" charset="0"/>
              </a:rPr>
              <a:t>Erziehungserwartungen/Erziehungsziele</a:t>
            </a:r>
            <a:endParaRPr lang="de-DE" dirty="0">
              <a:latin typeface="Arial" panose="020B0604020202020204" pitchFamily="34" charset="0"/>
              <a:cs typeface="Arial" panose="020B0604020202020204" pitchFamily="34" charset="0"/>
            </a:endParaRPr>
          </a:p>
        </p:txBody>
      </p:sp>
      <p:sp>
        <p:nvSpPr>
          <p:cNvPr id="3" name="Inhaltsplatzhalter 2"/>
          <p:cNvSpPr>
            <a:spLocks noGrp="1"/>
          </p:cNvSpPr>
          <p:nvPr>
            <p:ph sz="quarter" idx="1"/>
          </p:nvPr>
        </p:nvSpPr>
        <p:spPr>
          <a:xfrm>
            <a:off x="594134" y="2745890"/>
            <a:ext cx="3075237" cy="574640"/>
          </a:xfrm>
        </p:spPr>
        <p:txBody>
          <a:bodyPr>
            <a:normAutofit/>
          </a:bodyPr>
          <a:lstStyle/>
          <a:p>
            <a:pPr marL="0" lvl="0" indent="0" algn="ctr">
              <a:buNone/>
            </a:pPr>
            <a:r>
              <a:rPr lang="de-DE" sz="1600" dirty="0">
                <a:latin typeface="Arial" panose="020B0604020202020204" pitchFamily="34" charset="0"/>
                <a:cs typeface="Arial" panose="020B0604020202020204" pitchFamily="34" charset="0"/>
              </a:rPr>
              <a:t>Wertschätzung/Achtung</a:t>
            </a:r>
          </a:p>
          <a:p>
            <a:endParaRPr lang="de-DE" sz="1800" dirty="0"/>
          </a:p>
        </p:txBody>
      </p:sp>
      <p:sp>
        <p:nvSpPr>
          <p:cNvPr id="4" name="Inhaltsplatzhalter 2"/>
          <p:cNvSpPr txBox="1">
            <a:spLocks/>
          </p:cNvSpPr>
          <p:nvPr/>
        </p:nvSpPr>
        <p:spPr>
          <a:xfrm>
            <a:off x="4481555" y="2745889"/>
            <a:ext cx="3303390" cy="565025"/>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lvl="0" indent="0" algn="ctr">
              <a:buNone/>
            </a:pPr>
            <a:r>
              <a:rPr lang="de-DE" sz="1600" dirty="0">
                <a:latin typeface="Arial" panose="020B0604020202020204" pitchFamily="34" charset="0"/>
                <a:cs typeface="Arial" panose="020B0604020202020204" pitchFamily="34" charset="0"/>
              </a:rPr>
              <a:t>Arbeitsverhalten/Disziplin</a:t>
            </a:r>
          </a:p>
          <a:p>
            <a:endParaRPr lang="de-DE" sz="1600" dirty="0"/>
          </a:p>
        </p:txBody>
      </p:sp>
      <p:sp>
        <p:nvSpPr>
          <p:cNvPr id="5" name="Inhaltsplatzhalter 2"/>
          <p:cNvSpPr txBox="1">
            <a:spLocks/>
          </p:cNvSpPr>
          <p:nvPr/>
        </p:nvSpPr>
        <p:spPr>
          <a:xfrm>
            <a:off x="767149" y="4875806"/>
            <a:ext cx="2378560" cy="713861"/>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lvl="0" indent="0" algn="ctr">
              <a:buNone/>
            </a:pPr>
            <a:br>
              <a:rPr lang="de-DE" sz="1600" dirty="0">
                <a:latin typeface="Arial" panose="020B0604020202020204" pitchFamily="34" charset="0"/>
                <a:cs typeface="Arial" panose="020B0604020202020204" pitchFamily="34" charset="0"/>
              </a:rPr>
            </a:br>
            <a:r>
              <a:rPr lang="de-DE" sz="1600" dirty="0">
                <a:latin typeface="Arial" panose="020B0604020202020204" pitchFamily="34" charset="0"/>
                <a:cs typeface="Arial" panose="020B0604020202020204" pitchFamily="34" charset="0"/>
              </a:rPr>
              <a:t>Respekt</a:t>
            </a:r>
          </a:p>
          <a:p>
            <a:endParaRPr lang="de-DE" sz="1800" dirty="0"/>
          </a:p>
        </p:txBody>
      </p:sp>
      <p:sp>
        <p:nvSpPr>
          <p:cNvPr id="6" name="Inhaltsplatzhalter 2"/>
          <p:cNvSpPr txBox="1">
            <a:spLocks/>
          </p:cNvSpPr>
          <p:nvPr/>
        </p:nvSpPr>
        <p:spPr>
          <a:xfrm>
            <a:off x="4475456" y="4913196"/>
            <a:ext cx="3552703" cy="713861"/>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lvl="0" indent="0" algn="ctr">
              <a:buNone/>
            </a:pPr>
            <a:br>
              <a:rPr lang="de-DE" sz="1600" dirty="0">
                <a:latin typeface="Arial" panose="020B0604020202020204" pitchFamily="34" charset="0"/>
                <a:cs typeface="Arial" panose="020B0604020202020204" pitchFamily="34" charset="0"/>
              </a:rPr>
            </a:br>
            <a:r>
              <a:rPr lang="de-DE" sz="1600" dirty="0">
                <a:latin typeface="Arial" panose="020B0604020202020204" pitchFamily="34" charset="0"/>
                <a:cs typeface="Arial" panose="020B0604020202020204" pitchFamily="34" charset="0"/>
              </a:rPr>
              <a:t>Verantwortungsbewusstsein</a:t>
            </a:r>
          </a:p>
          <a:p>
            <a:endParaRPr lang="de-DE" sz="1800" dirty="0"/>
          </a:p>
        </p:txBody>
      </p:sp>
      <p:sp>
        <p:nvSpPr>
          <p:cNvPr id="7" name="Inhaltsplatzhalter 2"/>
          <p:cNvSpPr txBox="1">
            <a:spLocks/>
          </p:cNvSpPr>
          <p:nvPr/>
        </p:nvSpPr>
        <p:spPr>
          <a:xfrm>
            <a:off x="3669371" y="3938843"/>
            <a:ext cx="1063394" cy="504056"/>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de-DE" sz="1800" dirty="0">
                <a:latin typeface="Arial" panose="020B0604020202020204" pitchFamily="34" charset="0"/>
                <a:cs typeface="Arial" panose="020B0604020202020204" pitchFamily="34" charset="0"/>
              </a:rPr>
              <a:t>Familie</a:t>
            </a:r>
          </a:p>
          <a:p>
            <a:endParaRPr lang="de-DE" sz="1800" dirty="0"/>
          </a:p>
        </p:txBody>
      </p:sp>
      <p:sp>
        <p:nvSpPr>
          <p:cNvPr id="13" name="Textfeld 12"/>
          <p:cNvSpPr txBox="1"/>
          <p:nvPr/>
        </p:nvSpPr>
        <p:spPr>
          <a:xfrm>
            <a:off x="518333" y="1484784"/>
            <a:ext cx="7222019" cy="646331"/>
          </a:xfrm>
          <a:prstGeom prst="rect">
            <a:avLst/>
          </a:prstGeom>
          <a:noFill/>
        </p:spPr>
        <p:txBody>
          <a:bodyPr wrap="square" rtlCol="0">
            <a:spAutoFit/>
          </a:bodyPr>
          <a:lstStyle/>
          <a:p>
            <a:r>
              <a:rPr lang="de-DE" b="1" dirty="0">
                <a:solidFill>
                  <a:schemeClr val="accent1"/>
                </a:solidFill>
                <a:latin typeface="Arial" panose="020B0604020202020204" pitchFamily="34" charset="0"/>
                <a:cs typeface="Arial" panose="020B0604020202020204" pitchFamily="34" charset="0"/>
              </a:rPr>
              <a:t>Die Schule erwartet , dass diese vier Fähigkeiten in der Familie als Grundstein gelegt sind und wir darauf aufbauen können</a:t>
            </a:r>
            <a:r>
              <a:rPr lang="de-DE" dirty="0">
                <a:solidFill>
                  <a:schemeClr val="accent1"/>
                </a:solidFill>
              </a:rPr>
              <a:t>.</a:t>
            </a:r>
          </a:p>
        </p:txBody>
      </p:sp>
      <p:sp>
        <p:nvSpPr>
          <p:cNvPr id="14" name="Foliennummernplatzhalter 13"/>
          <p:cNvSpPr>
            <a:spLocks noGrp="1"/>
          </p:cNvSpPr>
          <p:nvPr>
            <p:ph type="sldNum" sz="quarter" idx="15"/>
          </p:nvPr>
        </p:nvSpPr>
        <p:spPr/>
        <p:txBody>
          <a:bodyPr/>
          <a:lstStyle/>
          <a:p>
            <a:fld id="{5B7A0539-5E72-4A4E-B635-CE2408C29929}" type="slidenum">
              <a:rPr lang="de-DE" smtClean="0"/>
              <a:t>11</a:t>
            </a:fld>
            <a:endParaRPr lang="de-DE"/>
          </a:p>
        </p:txBody>
      </p:sp>
    </p:spTree>
    <p:extLst>
      <p:ext uri="{BB962C8B-B14F-4D97-AF65-F5344CB8AC3E}">
        <p14:creationId xmlns:p14="http://schemas.microsoft.com/office/powerpoint/2010/main" val="3972068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1000"/>
                                        <p:tgtEl>
                                          <p:spTgt spid="8"/>
                                        </p:tgtEl>
                                      </p:cBhvr>
                                    </p:animEffect>
                                    <p:anim calcmode="lin" valueType="num">
                                      <p:cBhvr>
                                        <p:cTn id="19" dur="1000" fill="hold"/>
                                        <p:tgtEl>
                                          <p:spTgt spid="8"/>
                                        </p:tgtEl>
                                        <p:attrNameLst>
                                          <p:attrName>ppt_x</p:attrName>
                                        </p:attrNameLst>
                                      </p:cBhvr>
                                      <p:tavLst>
                                        <p:tav tm="0">
                                          <p:val>
                                            <p:strVal val="#ppt_x"/>
                                          </p:val>
                                        </p:tav>
                                        <p:tav tm="100000">
                                          <p:val>
                                            <p:strVal val="#ppt_x"/>
                                          </p:val>
                                        </p:tav>
                                      </p:tavLst>
                                    </p:anim>
                                    <p:anim calcmode="lin" valueType="num">
                                      <p:cBhvr>
                                        <p:cTn id="20" dur="1000" fill="hold"/>
                                        <p:tgtEl>
                                          <p:spTgt spid="8"/>
                                        </p:tgtEl>
                                        <p:attrNameLst>
                                          <p:attrName>ppt_y</p:attrName>
                                        </p:attrNameLst>
                                      </p:cBhvr>
                                      <p:tavLst>
                                        <p:tav tm="0">
                                          <p:val>
                                            <p:strVal val="#ppt_y+.1"/>
                                          </p:val>
                                        </p:tav>
                                        <p:tav tm="100000">
                                          <p:val>
                                            <p:strVal val="#ppt_y"/>
                                          </p:val>
                                        </p:tav>
                                      </p:tavLst>
                                    </p:anim>
                                  </p:childTnLst>
                                </p:cTn>
                              </p:par>
                              <p:par>
                                <p:cTn id="21" presetID="42" presetClass="entr" presetSubtype="0" fill="hold" grpId="0" nodeType="with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animEffect transition="in" filter="fade">
                                      <p:cBhvr>
                                        <p:cTn id="23" dur="1000"/>
                                        <p:tgtEl>
                                          <p:spTgt spid="3">
                                            <p:txEl>
                                              <p:pRg st="0" end="0"/>
                                            </p:txEl>
                                          </p:spTgt>
                                        </p:tgtEl>
                                      </p:cBhvr>
                                    </p:animEffect>
                                    <p:anim calcmode="lin" valueType="num">
                                      <p:cBhvr>
                                        <p:cTn id="2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fade">
                                      <p:cBhvr>
                                        <p:cTn id="30" dur="1000"/>
                                        <p:tgtEl>
                                          <p:spTgt spid="9"/>
                                        </p:tgtEl>
                                      </p:cBhvr>
                                    </p:animEffect>
                                    <p:anim calcmode="lin" valueType="num">
                                      <p:cBhvr>
                                        <p:cTn id="31" dur="1000" fill="hold"/>
                                        <p:tgtEl>
                                          <p:spTgt spid="9"/>
                                        </p:tgtEl>
                                        <p:attrNameLst>
                                          <p:attrName>ppt_x</p:attrName>
                                        </p:attrNameLst>
                                      </p:cBhvr>
                                      <p:tavLst>
                                        <p:tav tm="0">
                                          <p:val>
                                            <p:strVal val="#ppt_x"/>
                                          </p:val>
                                        </p:tav>
                                        <p:tav tm="100000">
                                          <p:val>
                                            <p:strVal val="#ppt_x"/>
                                          </p:val>
                                        </p:tav>
                                      </p:tavLst>
                                    </p:anim>
                                    <p:anim calcmode="lin" valueType="num">
                                      <p:cBhvr>
                                        <p:cTn id="32" dur="1000" fill="hold"/>
                                        <p:tgtEl>
                                          <p:spTgt spid="9"/>
                                        </p:tgtEl>
                                        <p:attrNameLst>
                                          <p:attrName>ppt_y</p:attrName>
                                        </p:attrNameLst>
                                      </p:cBhvr>
                                      <p:tavLst>
                                        <p:tav tm="0">
                                          <p:val>
                                            <p:strVal val="#ppt_y+.1"/>
                                          </p:val>
                                        </p:tav>
                                        <p:tav tm="100000">
                                          <p:val>
                                            <p:strVal val="#ppt_y"/>
                                          </p:val>
                                        </p:tav>
                                      </p:tavLst>
                                    </p:anim>
                                  </p:childTnLst>
                                </p:cTn>
                              </p:par>
                              <p:par>
                                <p:cTn id="33" presetID="42" presetClass="entr" presetSubtype="0" fill="hold" grpId="0" nodeType="with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1000"/>
                                        <p:tgtEl>
                                          <p:spTgt spid="4"/>
                                        </p:tgtEl>
                                      </p:cBhvr>
                                    </p:animEffect>
                                    <p:anim calcmode="lin" valueType="num">
                                      <p:cBhvr>
                                        <p:cTn id="36" dur="1000" fill="hold"/>
                                        <p:tgtEl>
                                          <p:spTgt spid="4"/>
                                        </p:tgtEl>
                                        <p:attrNameLst>
                                          <p:attrName>ppt_x</p:attrName>
                                        </p:attrNameLst>
                                      </p:cBhvr>
                                      <p:tavLst>
                                        <p:tav tm="0">
                                          <p:val>
                                            <p:strVal val="#ppt_x"/>
                                          </p:val>
                                        </p:tav>
                                        <p:tav tm="100000">
                                          <p:val>
                                            <p:strVal val="#ppt_x"/>
                                          </p:val>
                                        </p:tav>
                                      </p:tavLst>
                                    </p:anim>
                                    <p:anim calcmode="lin" valueType="num">
                                      <p:cBhvr>
                                        <p:cTn id="3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1000"/>
                                        <p:tgtEl>
                                          <p:spTgt spid="10"/>
                                        </p:tgtEl>
                                      </p:cBhvr>
                                    </p:animEffect>
                                    <p:anim calcmode="lin" valueType="num">
                                      <p:cBhvr>
                                        <p:cTn id="43" dur="1000" fill="hold"/>
                                        <p:tgtEl>
                                          <p:spTgt spid="10"/>
                                        </p:tgtEl>
                                        <p:attrNameLst>
                                          <p:attrName>ppt_x</p:attrName>
                                        </p:attrNameLst>
                                      </p:cBhvr>
                                      <p:tavLst>
                                        <p:tav tm="0">
                                          <p:val>
                                            <p:strVal val="#ppt_x"/>
                                          </p:val>
                                        </p:tav>
                                        <p:tav tm="100000">
                                          <p:val>
                                            <p:strVal val="#ppt_x"/>
                                          </p:val>
                                        </p:tav>
                                      </p:tavLst>
                                    </p:anim>
                                    <p:anim calcmode="lin" valueType="num">
                                      <p:cBhvr>
                                        <p:cTn id="44" dur="1000" fill="hold"/>
                                        <p:tgtEl>
                                          <p:spTgt spid="10"/>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fade">
                                      <p:cBhvr>
                                        <p:cTn id="47" dur="1000"/>
                                        <p:tgtEl>
                                          <p:spTgt spid="5"/>
                                        </p:tgtEl>
                                      </p:cBhvr>
                                    </p:animEffect>
                                    <p:anim calcmode="lin" valueType="num">
                                      <p:cBhvr>
                                        <p:cTn id="48" dur="1000" fill="hold"/>
                                        <p:tgtEl>
                                          <p:spTgt spid="5"/>
                                        </p:tgtEl>
                                        <p:attrNameLst>
                                          <p:attrName>ppt_x</p:attrName>
                                        </p:attrNameLst>
                                      </p:cBhvr>
                                      <p:tavLst>
                                        <p:tav tm="0">
                                          <p:val>
                                            <p:strVal val="#ppt_x"/>
                                          </p:val>
                                        </p:tav>
                                        <p:tav tm="100000">
                                          <p:val>
                                            <p:strVal val="#ppt_x"/>
                                          </p:val>
                                        </p:tav>
                                      </p:tavLst>
                                    </p:anim>
                                    <p:anim calcmode="lin" valueType="num">
                                      <p:cBhvr>
                                        <p:cTn id="4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11"/>
                                        </p:tgtEl>
                                        <p:attrNameLst>
                                          <p:attrName>style.visibility</p:attrName>
                                        </p:attrNameLst>
                                      </p:cBhvr>
                                      <p:to>
                                        <p:strVal val="visible"/>
                                      </p:to>
                                    </p:set>
                                    <p:animEffect transition="in" filter="fade">
                                      <p:cBhvr>
                                        <p:cTn id="54" dur="1000"/>
                                        <p:tgtEl>
                                          <p:spTgt spid="11"/>
                                        </p:tgtEl>
                                      </p:cBhvr>
                                    </p:animEffect>
                                    <p:anim calcmode="lin" valueType="num">
                                      <p:cBhvr>
                                        <p:cTn id="55" dur="1000" fill="hold"/>
                                        <p:tgtEl>
                                          <p:spTgt spid="11"/>
                                        </p:tgtEl>
                                        <p:attrNameLst>
                                          <p:attrName>ppt_x</p:attrName>
                                        </p:attrNameLst>
                                      </p:cBhvr>
                                      <p:tavLst>
                                        <p:tav tm="0">
                                          <p:val>
                                            <p:strVal val="#ppt_x"/>
                                          </p:val>
                                        </p:tav>
                                        <p:tav tm="100000">
                                          <p:val>
                                            <p:strVal val="#ppt_x"/>
                                          </p:val>
                                        </p:tav>
                                      </p:tavLst>
                                    </p:anim>
                                    <p:anim calcmode="lin" valueType="num">
                                      <p:cBhvr>
                                        <p:cTn id="56" dur="1000" fill="hold"/>
                                        <p:tgtEl>
                                          <p:spTgt spid="11"/>
                                        </p:tgtEl>
                                        <p:attrNameLst>
                                          <p:attrName>ppt_y</p:attrName>
                                        </p:attrNameLst>
                                      </p:cBhvr>
                                      <p:tavLst>
                                        <p:tav tm="0">
                                          <p:val>
                                            <p:strVal val="#ppt_y+.1"/>
                                          </p:val>
                                        </p:tav>
                                        <p:tav tm="100000">
                                          <p:val>
                                            <p:strVal val="#ppt_y"/>
                                          </p:val>
                                        </p:tav>
                                      </p:tavLst>
                                    </p:anim>
                                  </p:childTnLst>
                                </p:cTn>
                              </p:par>
                              <p:par>
                                <p:cTn id="57" presetID="42" presetClass="entr" presetSubtype="0" fill="hold" grpId="0" nodeType="withEffect">
                                  <p:stCondLst>
                                    <p:cond delay="0"/>
                                  </p:stCondLst>
                                  <p:childTnLst>
                                    <p:set>
                                      <p:cBhvr>
                                        <p:cTn id="58" dur="1" fill="hold">
                                          <p:stCondLst>
                                            <p:cond delay="0"/>
                                          </p:stCondLst>
                                        </p:cTn>
                                        <p:tgtEl>
                                          <p:spTgt spid="6"/>
                                        </p:tgtEl>
                                        <p:attrNameLst>
                                          <p:attrName>style.visibility</p:attrName>
                                        </p:attrNameLst>
                                      </p:cBhvr>
                                      <p:to>
                                        <p:strVal val="visible"/>
                                      </p:to>
                                    </p:set>
                                    <p:animEffect transition="in" filter="fade">
                                      <p:cBhvr>
                                        <p:cTn id="59" dur="1000"/>
                                        <p:tgtEl>
                                          <p:spTgt spid="6"/>
                                        </p:tgtEl>
                                      </p:cBhvr>
                                    </p:animEffect>
                                    <p:anim calcmode="lin" valueType="num">
                                      <p:cBhvr>
                                        <p:cTn id="60" dur="1000" fill="hold"/>
                                        <p:tgtEl>
                                          <p:spTgt spid="6"/>
                                        </p:tgtEl>
                                        <p:attrNameLst>
                                          <p:attrName>ppt_x</p:attrName>
                                        </p:attrNameLst>
                                      </p:cBhvr>
                                      <p:tavLst>
                                        <p:tav tm="0">
                                          <p:val>
                                            <p:strVal val="#ppt_x"/>
                                          </p:val>
                                        </p:tav>
                                        <p:tav tm="100000">
                                          <p:val>
                                            <p:strVal val="#ppt_x"/>
                                          </p:val>
                                        </p:tav>
                                      </p:tavLst>
                                    </p:anim>
                                    <p:anim calcmode="lin" valueType="num">
                                      <p:cBhvr>
                                        <p:cTn id="6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6" presetClass="entr" presetSubtype="16" fill="hold" grpId="0" nodeType="clickEffect">
                                  <p:stCondLst>
                                    <p:cond delay="0"/>
                                  </p:stCondLst>
                                  <p:childTnLst>
                                    <p:set>
                                      <p:cBhvr>
                                        <p:cTn id="65" dur="1" fill="hold">
                                          <p:stCondLst>
                                            <p:cond delay="0"/>
                                          </p:stCondLst>
                                        </p:cTn>
                                        <p:tgtEl>
                                          <p:spTgt spid="12"/>
                                        </p:tgtEl>
                                        <p:attrNameLst>
                                          <p:attrName>style.visibility</p:attrName>
                                        </p:attrNameLst>
                                      </p:cBhvr>
                                      <p:to>
                                        <p:strVal val="visible"/>
                                      </p:to>
                                    </p:set>
                                    <p:animEffect transition="in" filter="circle(in)">
                                      <p:cBhvr>
                                        <p:cTn id="66" dur="2000"/>
                                        <p:tgtEl>
                                          <p:spTgt spid="12"/>
                                        </p:tgtEl>
                                      </p:cBhvr>
                                    </p:animEffect>
                                  </p:childTnLst>
                                </p:cTn>
                              </p:par>
                              <p:par>
                                <p:cTn id="67" presetID="6" presetClass="entr" presetSubtype="16" fill="hold" grpId="0" nodeType="withEffect">
                                  <p:stCondLst>
                                    <p:cond delay="0"/>
                                  </p:stCondLst>
                                  <p:childTnLst>
                                    <p:set>
                                      <p:cBhvr>
                                        <p:cTn id="68" dur="1" fill="hold">
                                          <p:stCondLst>
                                            <p:cond delay="0"/>
                                          </p:stCondLst>
                                        </p:cTn>
                                        <p:tgtEl>
                                          <p:spTgt spid="7"/>
                                        </p:tgtEl>
                                        <p:attrNameLst>
                                          <p:attrName>style.visibility</p:attrName>
                                        </p:attrNameLst>
                                      </p:cBhvr>
                                      <p:to>
                                        <p:strVal val="visible"/>
                                      </p:to>
                                    </p:set>
                                    <p:animEffect transition="in" filter="circle(in)">
                                      <p:cBhvr>
                                        <p:cTn id="69"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1" grpId="0" animBg="1"/>
      <p:bldP spid="10" grpId="0" animBg="1"/>
      <p:bldP spid="9" grpId="0" animBg="1"/>
      <p:bldP spid="8" grpId="0" animBg="1"/>
      <p:bldP spid="2" grpId="0"/>
      <p:bldP spid="3" grpId="0" build="p"/>
      <p:bldP spid="4" grpId="0"/>
      <p:bldP spid="5" grpId="0"/>
      <p:bldP spid="6" grpId="0"/>
      <p:bldP spid="7" grpId="0"/>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ltLang="de-DE" dirty="0">
                <a:latin typeface="Arial" panose="020B0604020202020204" pitchFamily="34" charset="0"/>
                <a:cs typeface="Arial" panose="020B0604020202020204" pitchFamily="34" charset="0"/>
              </a:rPr>
              <a:t>Kinder brauchen Werte</a:t>
            </a:r>
            <a:endParaRPr lang="de-DE" dirty="0">
              <a:latin typeface="Arial" panose="020B0604020202020204" pitchFamily="34" charset="0"/>
              <a:cs typeface="Arial" panose="020B0604020202020204" pitchFamily="34" charset="0"/>
            </a:endParaRPr>
          </a:p>
        </p:txBody>
      </p:sp>
      <p:sp>
        <p:nvSpPr>
          <p:cNvPr id="3" name="Inhaltsplatzhalter 2"/>
          <p:cNvSpPr>
            <a:spLocks noGrp="1"/>
          </p:cNvSpPr>
          <p:nvPr>
            <p:ph sz="quarter" idx="1"/>
          </p:nvPr>
        </p:nvSpPr>
        <p:spPr>
          <a:xfrm>
            <a:off x="899592" y="1772816"/>
            <a:ext cx="7139136" cy="4873752"/>
          </a:xfrm>
        </p:spPr>
        <p:txBody>
          <a:bodyPr/>
          <a:lstStyle/>
          <a:p>
            <a:pPr>
              <a:buFont typeface="Wingdings" pitchFamily="2" charset="2"/>
              <a:buNone/>
            </a:pPr>
            <a:r>
              <a:rPr lang="de-DE" altLang="de-DE" dirty="0">
                <a:latin typeface="Arial" panose="020B0604020202020204" pitchFamily="34" charset="0"/>
                <a:cs typeface="Arial" panose="020B0604020202020204" pitchFamily="34" charset="0"/>
              </a:rPr>
              <a:t>Erziehungserwartungen und</a:t>
            </a:r>
          </a:p>
          <a:p>
            <a:pPr>
              <a:buFont typeface="Wingdings" pitchFamily="2" charset="2"/>
              <a:buNone/>
            </a:pPr>
            <a:r>
              <a:rPr lang="de-DE" altLang="de-DE" dirty="0">
                <a:latin typeface="Arial" panose="020B0604020202020204" pitchFamily="34" charset="0"/>
                <a:cs typeface="Arial" panose="020B0604020202020204" pitchFamily="34" charset="0"/>
              </a:rPr>
              <a:t>Erziehungsziele unserer Schule, die wir</a:t>
            </a:r>
          </a:p>
          <a:p>
            <a:pPr>
              <a:buFont typeface="Wingdings" pitchFamily="2" charset="2"/>
              <a:buNone/>
            </a:pPr>
            <a:r>
              <a:rPr lang="de-DE" altLang="de-DE" dirty="0">
                <a:latin typeface="Arial" panose="020B0604020202020204" pitchFamily="34" charset="0"/>
                <a:cs typeface="Arial" panose="020B0604020202020204" pitchFamily="34" charset="0"/>
              </a:rPr>
              <a:t>nur mit Ihrer Hilfe und Unterstützung</a:t>
            </a:r>
          </a:p>
          <a:p>
            <a:pPr>
              <a:buFont typeface="Wingdings" pitchFamily="2" charset="2"/>
              <a:buNone/>
            </a:pPr>
            <a:r>
              <a:rPr lang="de-DE" altLang="de-DE" dirty="0">
                <a:latin typeface="Arial" panose="020B0604020202020204" pitchFamily="34" charset="0"/>
                <a:cs typeface="Arial" panose="020B0604020202020204" pitchFamily="34" charset="0"/>
              </a:rPr>
              <a:t>erreichen können</a:t>
            </a:r>
          </a:p>
          <a:p>
            <a:pPr>
              <a:buFont typeface="Wingdings" pitchFamily="2" charset="2"/>
              <a:buNone/>
            </a:pPr>
            <a:r>
              <a:rPr lang="de-DE" altLang="de-DE" dirty="0">
                <a:latin typeface="Arial" panose="020B0604020202020204" pitchFamily="34" charset="0"/>
                <a:cs typeface="Arial" panose="020B0604020202020204" pitchFamily="34" charset="0"/>
              </a:rPr>
              <a:t>			…..und deshalb</a:t>
            </a:r>
          </a:p>
          <a:p>
            <a:pPr>
              <a:buFont typeface="Wingdings" pitchFamily="2" charset="2"/>
              <a:buNone/>
            </a:pPr>
            <a:r>
              <a:rPr lang="de-DE" altLang="de-DE" dirty="0">
                <a:latin typeface="Arial" panose="020B0604020202020204" pitchFamily="34" charset="0"/>
                <a:cs typeface="Arial" panose="020B0604020202020204" pitchFamily="34" charset="0"/>
              </a:rPr>
              <a:t>	Mut zur Erziehung</a:t>
            </a:r>
          </a:p>
          <a:p>
            <a:pPr>
              <a:buFont typeface="Wingdings" pitchFamily="2" charset="2"/>
              <a:buNone/>
            </a:pPr>
            <a:r>
              <a:rPr lang="de-DE" altLang="de-DE" dirty="0">
                <a:latin typeface="Arial" panose="020B0604020202020204" pitchFamily="34" charset="0"/>
                <a:cs typeface="Arial" panose="020B0604020202020204" pitchFamily="34" charset="0"/>
              </a:rPr>
              <a:t>	Mut Grenzen zu setzen </a:t>
            </a:r>
          </a:p>
          <a:p>
            <a:pPr>
              <a:buFont typeface="Wingdings" pitchFamily="2" charset="2"/>
              <a:buNone/>
            </a:pPr>
            <a:r>
              <a:rPr lang="de-DE" altLang="de-DE" dirty="0">
                <a:latin typeface="Arial" panose="020B0604020202020204" pitchFamily="34" charset="0"/>
                <a:cs typeface="Arial" panose="020B0604020202020204" pitchFamily="34" charset="0"/>
              </a:rPr>
              <a:t>	Gemeinsam - Eltern und Schule </a:t>
            </a:r>
          </a:p>
          <a:p>
            <a:pPr>
              <a:buFont typeface="Wingdings" pitchFamily="2" charset="2"/>
              <a:buNone/>
            </a:pPr>
            <a:r>
              <a:rPr lang="de-DE" altLang="de-DE" dirty="0">
                <a:latin typeface="Arial" panose="020B0604020202020204" pitchFamily="34" charset="0"/>
                <a:cs typeface="Arial" panose="020B0604020202020204" pitchFamily="34" charset="0"/>
              </a:rPr>
              <a:t>					erreichen wir viel !</a:t>
            </a:r>
          </a:p>
          <a:p>
            <a:endParaRPr lang="de-DE" dirty="0"/>
          </a:p>
        </p:txBody>
      </p:sp>
      <p:sp>
        <p:nvSpPr>
          <p:cNvPr id="4" name="Foliennummernplatzhalter 3"/>
          <p:cNvSpPr>
            <a:spLocks noGrp="1"/>
          </p:cNvSpPr>
          <p:nvPr>
            <p:ph type="sldNum" sz="quarter" idx="15"/>
          </p:nvPr>
        </p:nvSpPr>
        <p:spPr/>
        <p:txBody>
          <a:bodyPr/>
          <a:lstStyle/>
          <a:p>
            <a:fld id="{5B7A0539-5E72-4A4E-B635-CE2408C29929}" type="slidenum">
              <a:rPr lang="de-DE" smtClean="0"/>
              <a:t>12</a:t>
            </a:fld>
            <a:endParaRPr lang="de-DE"/>
          </a:p>
        </p:txBody>
      </p:sp>
    </p:spTree>
    <p:extLst>
      <p:ext uri="{BB962C8B-B14F-4D97-AF65-F5344CB8AC3E}">
        <p14:creationId xmlns:p14="http://schemas.microsoft.com/office/powerpoint/2010/main" val="22611989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ltLang="de-DE" dirty="0">
                <a:latin typeface="Arial" panose="020B0604020202020204" pitchFamily="34" charset="0"/>
                <a:cs typeface="Arial" panose="020B0604020202020204" pitchFamily="34" charset="0"/>
              </a:rPr>
              <a:t>Was bietet die Schule /Alltag</a:t>
            </a:r>
            <a:endParaRPr lang="de-DE" dirty="0">
              <a:latin typeface="Arial" panose="020B0604020202020204" pitchFamily="34" charset="0"/>
              <a:cs typeface="Arial" panose="020B0604020202020204" pitchFamily="34" charset="0"/>
            </a:endParaRPr>
          </a:p>
        </p:txBody>
      </p:sp>
      <p:sp>
        <p:nvSpPr>
          <p:cNvPr id="4" name="Inhaltsplatzhalter 2"/>
          <p:cNvSpPr>
            <a:spLocks noGrp="1"/>
          </p:cNvSpPr>
          <p:nvPr>
            <p:ph sz="quarter" idx="1"/>
          </p:nvPr>
        </p:nvSpPr>
        <p:spPr>
          <a:xfrm>
            <a:off x="457200" y="1600200"/>
            <a:ext cx="7467600" cy="1756792"/>
          </a:xfrm>
        </p:spPr>
        <p:txBody>
          <a:bodyPr>
            <a:normAutofit fontScale="70000" lnSpcReduction="20000"/>
          </a:bodyPr>
          <a:lstStyle/>
          <a:p>
            <a:pPr>
              <a:defRPr/>
            </a:pPr>
            <a:r>
              <a:rPr lang="de-DE" dirty="0">
                <a:latin typeface="Arial" panose="020B0604020202020204" pitchFamily="34" charset="0"/>
                <a:cs typeface="Arial" panose="020B0604020202020204" pitchFamily="34" charset="0"/>
              </a:rPr>
              <a:t>Kinder haben 24 Stunden Unterricht in der Woche</a:t>
            </a:r>
          </a:p>
          <a:p>
            <a:pPr>
              <a:defRPr/>
            </a:pPr>
            <a:r>
              <a:rPr lang="de-DE" dirty="0">
                <a:latin typeface="Arial" panose="020B0604020202020204" pitchFamily="34" charset="0"/>
                <a:cs typeface="Arial" panose="020B0604020202020204" pitchFamily="34" charset="0"/>
              </a:rPr>
              <a:t>Tägliche gemeinsame Frühstückszeit 10 Minuten</a:t>
            </a:r>
          </a:p>
          <a:p>
            <a:pPr>
              <a:defRPr/>
            </a:pPr>
            <a:r>
              <a:rPr lang="de-DE" dirty="0">
                <a:latin typeface="Arial" panose="020B0604020202020204" pitchFamily="34" charset="0"/>
                <a:cs typeface="Arial" panose="020B0604020202020204" pitchFamily="34" charset="0"/>
              </a:rPr>
              <a:t>Wir legen Wert auf gesunde Ernährung , </a:t>
            </a:r>
            <a:br>
              <a:rPr lang="de-DE" dirty="0">
                <a:latin typeface="Arial" panose="020B0604020202020204" pitchFamily="34" charset="0"/>
                <a:cs typeface="Arial" panose="020B0604020202020204" pitchFamily="34" charset="0"/>
              </a:rPr>
            </a:br>
            <a:r>
              <a:rPr lang="de-DE" dirty="0">
                <a:latin typeface="Arial" panose="020B0604020202020204" pitchFamily="34" charset="0"/>
                <a:cs typeface="Arial" panose="020B0604020202020204" pitchFamily="34" charset="0"/>
              </a:rPr>
              <a:t>wir nehmen am Schulfruchtprogramm der EU teil</a:t>
            </a:r>
          </a:p>
          <a:p>
            <a:pPr>
              <a:defRPr/>
            </a:pPr>
            <a:r>
              <a:rPr lang="de-DE" dirty="0">
                <a:latin typeface="Arial" panose="020B0604020202020204" pitchFamily="34" charset="0"/>
                <a:cs typeface="Arial" panose="020B0604020202020204" pitchFamily="34" charset="0"/>
              </a:rPr>
              <a:t>Bewegungspause 15 Minuten</a:t>
            </a:r>
          </a:p>
          <a:p>
            <a:pPr marL="0" indent="0">
              <a:buNone/>
              <a:defRPr/>
            </a:pPr>
            <a:r>
              <a:rPr lang="de-DE" dirty="0">
                <a:latin typeface="Arial" panose="020B0604020202020204" pitchFamily="34" charset="0"/>
                <a:cs typeface="Arial" panose="020B0604020202020204" pitchFamily="34" charset="0"/>
              </a:rPr>
              <a:t> </a:t>
            </a:r>
          </a:p>
          <a:p>
            <a:pPr>
              <a:defRPr/>
            </a:pPr>
            <a:endParaRPr lang="de-DE" dirty="0"/>
          </a:p>
          <a:p>
            <a:pPr>
              <a:buFont typeface="Wingdings" pitchFamily="2" charset="2"/>
              <a:buNone/>
              <a:defRPr/>
            </a:pPr>
            <a:endParaRPr lang="de-DE" dirty="0"/>
          </a:p>
          <a:p>
            <a:pPr>
              <a:defRPr/>
            </a:pPr>
            <a:endParaRPr lang="de-DE" dirty="0"/>
          </a:p>
        </p:txBody>
      </p:sp>
      <p:sp>
        <p:nvSpPr>
          <p:cNvPr id="3" name="Textfeld 2"/>
          <p:cNvSpPr txBox="1"/>
          <p:nvPr/>
        </p:nvSpPr>
        <p:spPr>
          <a:xfrm>
            <a:off x="-1404664" y="1340768"/>
            <a:ext cx="184731" cy="369332"/>
          </a:xfrm>
          <a:prstGeom prst="rect">
            <a:avLst/>
          </a:prstGeom>
          <a:noFill/>
        </p:spPr>
        <p:txBody>
          <a:bodyPr wrap="none" rtlCol="0">
            <a:spAutoFit/>
          </a:bodyPr>
          <a:lstStyle/>
          <a:p>
            <a:endParaRPr lang="de-DE" dirty="0"/>
          </a:p>
        </p:txBody>
      </p:sp>
      <p:sp>
        <p:nvSpPr>
          <p:cNvPr id="5" name="Textfeld 4"/>
          <p:cNvSpPr txBox="1"/>
          <p:nvPr/>
        </p:nvSpPr>
        <p:spPr>
          <a:xfrm>
            <a:off x="-1548680" y="2564904"/>
            <a:ext cx="184731" cy="369332"/>
          </a:xfrm>
          <a:prstGeom prst="rect">
            <a:avLst/>
          </a:prstGeom>
          <a:noFill/>
        </p:spPr>
        <p:txBody>
          <a:bodyPr wrap="none" rtlCol="0">
            <a:spAutoFit/>
          </a:bodyPr>
          <a:lstStyle/>
          <a:p>
            <a:endParaRPr lang="de-DE" dirty="0"/>
          </a:p>
        </p:txBody>
      </p:sp>
      <p:sp>
        <p:nvSpPr>
          <p:cNvPr id="8" name="Textfeld 7"/>
          <p:cNvSpPr txBox="1"/>
          <p:nvPr/>
        </p:nvSpPr>
        <p:spPr>
          <a:xfrm>
            <a:off x="611560" y="3140968"/>
            <a:ext cx="6408712" cy="2862322"/>
          </a:xfrm>
          <a:prstGeom prst="rect">
            <a:avLst/>
          </a:prstGeom>
          <a:noFill/>
        </p:spPr>
        <p:txBody>
          <a:bodyPr wrap="square" rtlCol="0">
            <a:spAutoFit/>
          </a:bodyPr>
          <a:lstStyle/>
          <a:p>
            <a:r>
              <a:rPr lang="de-DE" dirty="0">
                <a:solidFill>
                  <a:schemeClr val="accent1"/>
                </a:solidFill>
                <a:latin typeface="Arial" panose="020B0604020202020204" pitchFamily="34" charset="0"/>
                <a:cs typeface="Arial" panose="020B0604020202020204" pitchFamily="34" charset="0"/>
              </a:rPr>
              <a:t>Auf der folgenden Seite ist ein Beispiel eines Stundenplans  aufgeführt. </a:t>
            </a:r>
          </a:p>
          <a:p>
            <a:r>
              <a:rPr lang="de-DE" dirty="0">
                <a:solidFill>
                  <a:schemeClr val="accent1"/>
                </a:solidFill>
                <a:latin typeface="Arial" panose="020B0604020202020204" pitchFamily="34" charset="0"/>
                <a:cs typeface="Arial" panose="020B0604020202020204" pitchFamily="34" charset="0"/>
              </a:rPr>
              <a:t>So könnte der Stundenplan Ihres Kindes aussehen.</a:t>
            </a:r>
          </a:p>
          <a:p>
            <a:r>
              <a:rPr lang="de-DE" dirty="0">
                <a:solidFill>
                  <a:schemeClr val="accent1"/>
                </a:solidFill>
                <a:latin typeface="Arial" panose="020B0604020202020204" pitchFamily="34" charset="0"/>
                <a:cs typeface="Arial" panose="020B0604020202020204" pitchFamily="34" charset="0"/>
              </a:rPr>
              <a:t>Deutsch: 8 Stunden</a:t>
            </a:r>
          </a:p>
          <a:p>
            <a:r>
              <a:rPr lang="de-DE" dirty="0">
                <a:solidFill>
                  <a:schemeClr val="accent1"/>
                </a:solidFill>
                <a:latin typeface="Arial" panose="020B0604020202020204" pitchFamily="34" charset="0"/>
                <a:cs typeface="Arial" panose="020B0604020202020204" pitchFamily="34" charset="0"/>
              </a:rPr>
              <a:t>Mathematik: 6 Stunden</a:t>
            </a:r>
          </a:p>
          <a:p>
            <a:r>
              <a:rPr lang="de-DE" dirty="0">
                <a:solidFill>
                  <a:schemeClr val="accent1"/>
                </a:solidFill>
                <a:latin typeface="Arial" panose="020B0604020202020204" pitchFamily="34" charset="0"/>
                <a:cs typeface="Arial" panose="020B0604020202020204" pitchFamily="34" charset="0"/>
              </a:rPr>
              <a:t>Sachunterricht: 3 Stunden</a:t>
            </a:r>
          </a:p>
          <a:p>
            <a:r>
              <a:rPr lang="de-DE" dirty="0">
                <a:solidFill>
                  <a:schemeClr val="accent1"/>
                </a:solidFill>
                <a:latin typeface="Arial" panose="020B0604020202020204" pitchFamily="34" charset="0"/>
                <a:cs typeface="Arial" panose="020B0604020202020204" pitchFamily="34" charset="0"/>
              </a:rPr>
              <a:t>Sport: 3 Stunden</a:t>
            </a:r>
          </a:p>
          <a:p>
            <a:r>
              <a:rPr lang="de-DE" dirty="0">
                <a:solidFill>
                  <a:schemeClr val="accent1"/>
                </a:solidFill>
                <a:latin typeface="Arial" panose="020B0604020202020204" pitchFamily="34" charset="0"/>
                <a:cs typeface="Arial" panose="020B0604020202020204" pitchFamily="34" charset="0"/>
              </a:rPr>
              <a:t>Bildende Kunst: 1 Stunde</a:t>
            </a:r>
          </a:p>
          <a:p>
            <a:r>
              <a:rPr lang="de-DE" dirty="0">
                <a:solidFill>
                  <a:schemeClr val="accent1"/>
                </a:solidFill>
                <a:latin typeface="Arial" panose="020B0604020202020204" pitchFamily="34" charset="0"/>
                <a:cs typeface="Arial" panose="020B0604020202020204" pitchFamily="34" charset="0"/>
              </a:rPr>
              <a:t>Musik: 1 Stunde</a:t>
            </a:r>
          </a:p>
          <a:p>
            <a:r>
              <a:rPr lang="de-DE" dirty="0">
                <a:solidFill>
                  <a:schemeClr val="accent1"/>
                </a:solidFill>
                <a:latin typeface="Arial" panose="020B0604020202020204" pitchFamily="34" charset="0"/>
                <a:cs typeface="Arial" panose="020B0604020202020204" pitchFamily="34" charset="0"/>
              </a:rPr>
              <a:t>Religion: 2 Stunden</a:t>
            </a:r>
          </a:p>
        </p:txBody>
      </p:sp>
      <p:sp>
        <p:nvSpPr>
          <p:cNvPr id="6" name="Foliennummernplatzhalter 5"/>
          <p:cNvSpPr>
            <a:spLocks noGrp="1"/>
          </p:cNvSpPr>
          <p:nvPr>
            <p:ph type="sldNum" sz="quarter" idx="15"/>
          </p:nvPr>
        </p:nvSpPr>
        <p:spPr/>
        <p:txBody>
          <a:bodyPr/>
          <a:lstStyle/>
          <a:p>
            <a:fld id="{5B7A0539-5E72-4A4E-B635-CE2408C29929}" type="slidenum">
              <a:rPr lang="de-DE" smtClean="0"/>
              <a:t>13</a:t>
            </a:fld>
            <a:endParaRPr lang="de-DE"/>
          </a:p>
        </p:txBody>
      </p:sp>
    </p:spTree>
    <p:extLst>
      <p:ext uri="{BB962C8B-B14F-4D97-AF65-F5344CB8AC3E}">
        <p14:creationId xmlns:p14="http://schemas.microsoft.com/office/powerpoint/2010/main" val="2215092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30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30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30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30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30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30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30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30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el 1"/>
          <p:cNvSpPr>
            <a:spLocks noGrp="1"/>
          </p:cNvSpPr>
          <p:nvPr>
            <p:ph type="title"/>
          </p:nvPr>
        </p:nvSpPr>
        <p:spPr/>
        <p:txBody>
          <a:bodyPr/>
          <a:lstStyle/>
          <a:p>
            <a:r>
              <a:rPr lang="de-DE" altLang="de-DE" dirty="0">
                <a:latin typeface="Arial" panose="020B0604020202020204" pitchFamily="34" charset="0"/>
                <a:cs typeface="Arial" panose="020B0604020202020204" pitchFamily="34" charset="0"/>
              </a:rPr>
              <a:t> Beispiel Stundenplan</a:t>
            </a:r>
          </a:p>
        </p:txBody>
      </p:sp>
      <p:graphicFrame>
        <p:nvGraphicFramePr>
          <p:cNvPr id="4" name="Tabelle 3"/>
          <p:cNvGraphicFramePr>
            <a:graphicFrameLocks noGrp="1"/>
          </p:cNvGraphicFramePr>
          <p:nvPr>
            <p:extLst>
              <p:ext uri="{D42A27DB-BD31-4B8C-83A1-F6EECF244321}">
                <p14:modId xmlns:p14="http://schemas.microsoft.com/office/powerpoint/2010/main" val="11579738"/>
              </p:ext>
            </p:extLst>
          </p:nvPr>
        </p:nvGraphicFramePr>
        <p:xfrm>
          <a:off x="611560" y="1772816"/>
          <a:ext cx="7178919" cy="4337757"/>
        </p:xfrm>
        <a:graphic>
          <a:graphicData uri="http://schemas.openxmlformats.org/drawingml/2006/table">
            <a:tbl>
              <a:tblPr/>
              <a:tblGrid>
                <a:gridCol w="878987">
                  <a:extLst>
                    <a:ext uri="{9D8B030D-6E8A-4147-A177-3AD203B41FA5}">
                      <a16:colId xmlns:a16="http://schemas.microsoft.com/office/drawing/2014/main" val="20000"/>
                    </a:ext>
                  </a:extLst>
                </a:gridCol>
                <a:gridCol w="1144052">
                  <a:extLst>
                    <a:ext uri="{9D8B030D-6E8A-4147-A177-3AD203B41FA5}">
                      <a16:colId xmlns:a16="http://schemas.microsoft.com/office/drawing/2014/main" val="20001"/>
                    </a:ext>
                  </a:extLst>
                </a:gridCol>
                <a:gridCol w="1288970">
                  <a:extLst>
                    <a:ext uri="{9D8B030D-6E8A-4147-A177-3AD203B41FA5}">
                      <a16:colId xmlns:a16="http://schemas.microsoft.com/office/drawing/2014/main" val="20002"/>
                    </a:ext>
                  </a:extLst>
                </a:gridCol>
                <a:gridCol w="1288970">
                  <a:extLst>
                    <a:ext uri="{9D8B030D-6E8A-4147-A177-3AD203B41FA5}">
                      <a16:colId xmlns:a16="http://schemas.microsoft.com/office/drawing/2014/main" val="20003"/>
                    </a:ext>
                  </a:extLst>
                </a:gridCol>
                <a:gridCol w="1288970">
                  <a:extLst>
                    <a:ext uri="{9D8B030D-6E8A-4147-A177-3AD203B41FA5}">
                      <a16:colId xmlns:a16="http://schemas.microsoft.com/office/drawing/2014/main" val="20004"/>
                    </a:ext>
                  </a:extLst>
                </a:gridCol>
                <a:gridCol w="1288970">
                  <a:extLst>
                    <a:ext uri="{9D8B030D-6E8A-4147-A177-3AD203B41FA5}">
                      <a16:colId xmlns:a16="http://schemas.microsoft.com/office/drawing/2014/main" val="20005"/>
                    </a:ext>
                  </a:extLst>
                </a:gridCol>
              </a:tblGrid>
              <a:tr h="544318">
                <a:tc>
                  <a:txBody>
                    <a:bodyPr/>
                    <a:lstStyle/>
                    <a:p>
                      <a:pPr>
                        <a:spcAft>
                          <a:spcPts val="0"/>
                        </a:spcAft>
                      </a:pPr>
                      <a:r>
                        <a:rPr lang="de-DE" sz="1800" dirty="0">
                          <a:latin typeface="Arial"/>
                          <a:ea typeface="Times New Roman"/>
                          <a:cs typeface="Times New Roman"/>
                        </a:rPr>
                        <a:t>Stunde</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800" dirty="0">
                          <a:latin typeface="Arial"/>
                          <a:ea typeface="Times New Roman"/>
                          <a:cs typeface="Times New Roman"/>
                        </a:rPr>
                        <a:t>Montag</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800" dirty="0">
                          <a:latin typeface="Arial"/>
                          <a:ea typeface="Times New Roman"/>
                          <a:cs typeface="Times New Roman"/>
                        </a:rPr>
                        <a:t>Dienstag</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800" dirty="0">
                          <a:latin typeface="Arial"/>
                          <a:ea typeface="Times New Roman"/>
                          <a:cs typeface="Times New Roman"/>
                        </a:rPr>
                        <a:t>Mittwoch</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800" dirty="0">
                          <a:latin typeface="Arial"/>
                          <a:ea typeface="Times New Roman"/>
                          <a:cs typeface="Times New Roman"/>
                        </a:rPr>
                        <a:t>Donnerstag</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800" dirty="0">
                          <a:latin typeface="Arial"/>
                          <a:ea typeface="Times New Roman"/>
                          <a:cs typeface="Times New Roman"/>
                        </a:rPr>
                        <a:t>Freitag</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90447">
                <a:tc>
                  <a:txBody>
                    <a:bodyPr/>
                    <a:lstStyle/>
                    <a:p>
                      <a:pPr>
                        <a:spcAft>
                          <a:spcPts val="0"/>
                        </a:spcAft>
                      </a:pPr>
                      <a:r>
                        <a:rPr lang="de-DE" sz="1200" b="1" dirty="0">
                          <a:latin typeface="Arial"/>
                          <a:ea typeface="Times New Roman"/>
                          <a:cs typeface="Times New Roman"/>
                        </a:rPr>
                        <a:t>7.30-8.00</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a:spcAft>
                          <a:spcPts val="0"/>
                        </a:spcAft>
                      </a:pPr>
                      <a:r>
                        <a:rPr lang="de-DE" sz="1600" dirty="0">
                          <a:latin typeface="Arial"/>
                          <a:ea typeface="Times New Roman"/>
                          <a:cs typeface="Times New Roman"/>
                        </a:rPr>
                        <a:t>Kernzeit</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spcAft>
                          <a:spcPts val="0"/>
                        </a:spcAft>
                      </a:pPr>
                      <a:endParaRPr lang="de-DE" sz="900" dirty="0">
                        <a:latin typeface="Arial"/>
                        <a:ea typeface="Times New Roman"/>
                        <a:cs typeface="Times New Roman"/>
                      </a:endParaRPr>
                    </a:p>
                  </a:txBody>
                  <a:tcPr marL="52355" marR="523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spcAft>
                          <a:spcPts val="0"/>
                        </a:spcAft>
                      </a:pPr>
                      <a:endParaRPr lang="de-DE" sz="900" dirty="0">
                        <a:latin typeface="Arial"/>
                        <a:ea typeface="Times New Roman"/>
                        <a:cs typeface="Times New Roman"/>
                      </a:endParaRPr>
                    </a:p>
                  </a:txBody>
                  <a:tcPr marL="52355" marR="523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spcAft>
                          <a:spcPts val="0"/>
                        </a:spcAft>
                      </a:pPr>
                      <a:endParaRPr lang="de-DE" sz="900" dirty="0">
                        <a:latin typeface="Arial"/>
                        <a:ea typeface="Times New Roman"/>
                        <a:cs typeface="Times New Roman"/>
                      </a:endParaRPr>
                    </a:p>
                  </a:txBody>
                  <a:tcPr marL="52355" marR="523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spcAft>
                          <a:spcPts val="0"/>
                        </a:spcAft>
                      </a:pPr>
                      <a:endParaRPr lang="de-DE" sz="900" dirty="0">
                        <a:latin typeface="Arial"/>
                        <a:ea typeface="Times New Roman"/>
                        <a:cs typeface="Times New Roman"/>
                      </a:endParaRPr>
                    </a:p>
                  </a:txBody>
                  <a:tcPr marL="52355" marR="523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90447">
                <a:tc>
                  <a:txBody>
                    <a:bodyPr/>
                    <a:lstStyle/>
                    <a:p>
                      <a:pPr>
                        <a:spcAft>
                          <a:spcPts val="0"/>
                        </a:spcAft>
                      </a:pPr>
                      <a:r>
                        <a:rPr lang="de-DE" sz="1200" b="1" dirty="0">
                          <a:latin typeface="Arial"/>
                          <a:ea typeface="Times New Roman"/>
                          <a:cs typeface="Times New Roman"/>
                        </a:rPr>
                        <a:t>1.</a:t>
                      </a:r>
                    </a:p>
                    <a:p>
                      <a:pPr>
                        <a:spcAft>
                          <a:spcPts val="0"/>
                        </a:spcAft>
                      </a:pPr>
                      <a:r>
                        <a:rPr lang="de-DE" sz="1200" b="1" dirty="0">
                          <a:latin typeface="Arial"/>
                          <a:ea typeface="Times New Roman"/>
                          <a:cs typeface="Times New Roman"/>
                        </a:rPr>
                        <a:t>8.00-8.45</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dirty="0">
                          <a:latin typeface="Arial"/>
                          <a:ea typeface="Times New Roman"/>
                          <a:cs typeface="Times New Roman"/>
                        </a:rPr>
                        <a:t>Deutsch</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dirty="0">
                          <a:latin typeface="Arial"/>
                          <a:ea typeface="Times New Roman"/>
                          <a:cs typeface="Times New Roman"/>
                        </a:rPr>
                        <a:t>KOKO (Reli)</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de-DE" sz="1200" dirty="0">
                        <a:latin typeface="Arial"/>
                        <a:ea typeface="Times New Roman"/>
                        <a:cs typeface="Times New Roman"/>
                      </a:endParaRP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dirty="0">
                          <a:latin typeface="Arial"/>
                          <a:ea typeface="Times New Roman"/>
                          <a:cs typeface="Times New Roman"/>
                        </a:rPr>
                        <a:t>Mathematik</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de-DE" sz="1200">
                        <a:latin typeface="Arial"/>
                        <a:ea typeface="Times New Roman"/>
                        <a:cs typeface="Times New Roman"/>
                      </a:endParaRP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70560">
                <a:tc>
                  <a:txBody>
                    <a:bodyPr/>
                    <a:lstStyle/>
                    <a:p>
                      <a:pPr>
                        <a:spcAft>
                          <a:spcPts val="0"/>
                        </a:spcAft>
                      </a:pPr>
                      <a:r>
                        <a:rPr lang="de-DE" sz="1200" b="1" dirty="0">
                          <a:latin typeface="Arial"/>
                          <a:ea typeface="Times New Roman"/>
                          <a:cs typeface="Times New Roman"/>
                        </a:rPr>
                        <a:t>2.</a:t>
                      </a:r>
                    </a:p>
                    <a:p>
                      <a:pPr>
                        <a:spcAft>
                          <a:spcPts val="0"/>
                        </a:spcAft>
                      </a:pPr>
                      <a:r>
                        <a:rPr lang="de-DE" sz="1200" b="1" dirty="0">
                          <a:latin typeface="Arial"/>
                          <a:ea typeface="Times New Roman"/>
                          <a:cs typeface="Times New Roman"/>
                        </a:rPr>
                        <a:t>8.50-9.35</a:t>
                      </a:r>
                    </a:p>
                    <a:p>
                      <a:pPr>
                        <a:spcAft>
                          <a:spcPts val="0"/>
                        </a:spcAft>
                      </a:pPr>
                      <a:r>
                        <a:rPr lang="de-DE" sz="1000" b="1" dirty="0">
                          <a:solidFill>
                            <a:srgbClr val="FF0000"/>
                          </a:solidFill>
                          <a:latin typeface="Arial"/>
                          <a:ea typeface="Times New Roman"/>
                          <a:cs typeface="Times New Roman"/>
                        </a:rPr>
                        <a:t>Pause : Vesper</a:t>
                      </a:r>
                      <a:endParaRPr lang="de-DE" sz="1200" b="1" dirty="0">
                        <a:solidFill>
                          <a:srgbClr val="FF0000"/>
                        </a:solidFill>
                        <a:latin typeface="Arial"/>
                        <a:ea typeface="Times New Roman"/>
                        <a:cs typeface="Times New Roman"/>
                      </a:endParaRP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dirty="0">
                          <a:latin typeface="Arial"/>
                          <a:ea typeface="Times New Roman"/>
                          <a:cs typeface="Times New Roman"/>
                        </a:rPr>
                        <a:t>Deutsch</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dirty="0">
                          <a:latin typeface="Arial"/>
                          <a:ea typeface="Times New Roman"/>
                          <a:cs typeface="Times New Roman"/>
                        </a:rPr>
                        <a:t>Deutsch</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dirty="0">
                          <a:latin typeface="Arial"/>
                          <a:ea typeface="Times New Roman"/>
                          <a:cs typeface="Times New Roman"/>
                        </a:rPr>
                        <a:t>Deutsch</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dirty="0">
                          <a:latin typeface="Arial"/>
                          <a:ea typeface="Times New Roman"/>
                          <a:cs typeface="Times New Roman"/>
                        </a:rPr>
                        <a:t>Deutsch</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dirty="0">
                          <a:latin typeface="Arial"/>
                          <a:ea typeface="Times New Roman"/>
                          <a:cs typeface="Times New Roman"/>
                        </a:rPr>
                        <a:t>Deutsch</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70560">
                <a:tc>
                  <a:txBody>
                    <a:bodyPr/>
                    <a:lstStyle/>
                    <a:p>
                      <a:pPr>
                        <a:spcAft>
                          <a:spcPts val="0"/>
                        </a:spcAft>
                      </a:pPr>
                      <a:r>
                        <a:rPr lang="de-DE" sz="1200" b="1" dirty="0">
                          <a:latin typeface="Arial"/>
                          <a:ea typeface="Times New Roman"/>
                          <a:cs typeface="Times New Roman"/>
                        </a:rPr>
                        <a:t>3.</a:t>
                      </a:r>
                    </a:p>
                    <a:p>
                      <a:pPr>
                        <a:spcAft>
                          <a:spcPts val="0"/>
                        </a:spcAft>
                      </a:pPr>
                      <a:r>
                        <a:rPr lang="de-DE" sz="1200" b="1" dirty="0">
                          <a:latin typeface="Arial"/>
                          <a:ea typeface="Times New Roman"/>
                          <a:cs typeface="Times New Roman"/>
                        </a:rPr>
                        <a:t>9.45-10.30</a:t>
                      </a:r>
                    </a:p>
                    <a:p>
                      <a:pPr>
                        <a:spcAft>
                          <a:spcPts val="0"/>
                        </a:spcAft>
                      </a:pPr>
                      <a:r>
                        <a:rPr lang="de-DE" sz="1000" b="1" dirty="0">
                          <a:latin typeface="Arial"/>
                          <a:ea typeface="Times New Roman"/>
                          <a:cs typeface="Times New Roman"/>
                        </a:rPr>
                        <a:t>Pause: Bewegung</a:t>
                      </a:r>
                      <a:endParaRPr lang="de-DE" sz="1200" b="1" dirty="0">
                        <a:latin typeface="Arial"/>
                        <a:ea typeface="Times New Roman"/>
                        <a:cs typeface="Times New Roman"/>
                      </a:endParaRP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baseline="0" dirty="0">
                          <a:latin typeface="Arial"/>
                          <a:ea typeface="Times New Roman"/>
                          <a:cs typeface="Times New Roman"/>
                        </a:rPr>
                        <a:t>Sachunterricht</a:t>
                      </a:r>
                      <a:endParaRPr lang="de-DE" sz="1200" dirty="0">
                        <a:latin typeface="Arial"/>
                        <a:ea typeface="Times New Roman"/>
                        <a:cs typeface="Times New Roman"/>
                      </a:endParaRP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dirty="0">
                          <a:latin typeface="Arial"/>
                          <a:ea typeface="Times New Roman"/>
                          <a:cs typeface="Times New Roman"/>
                        </a:rPr>
                        <a:t>Deutsch</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dirty="0">
                          <a:latin typeface="Arial"/>
                          <a:ea typeface="Times New Roman"/>
                          <a:cs typeface="Times New Roman"/>
                        </a:rPr>
                        <a:t>Malen</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dirty="0">
                          <a:latin typeface="Arial"/>
                          <a:ea typeface="Times New Roman"/>
                          <a:cs typeface="Times New Roman"/>
                        </a:rPr>
                        <a:t>Sport</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dirty="0">
                          <a:latin typeface="Arial"/>
                          <a:ea typeface="Times New Roman"/>
                          <a:cs typeface="Times New Roman"/>
                        </a:rPr>
                        <a:t>Deutsch</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44318">
                <a:tc>
                  <a:txBody>
                    <a:bodyPr/>
                    <a:lstStyle/>
                    <a:p>
                      <a:pPr>
                        <a:spcAft>
                          <a:spcPts val="0"/>
                        </a:spcAft>
                      </a:pPr>
                      <a:r>
                        <a:rPr lang="de-DE" sz="1200" b="1" dirty="0">
                          <a:latin typeface="Arial"/>
                          <a:ea typeface="Times New Roman"/>
                          <a:cs typeface="Times New Roman"/>
                        </a:rPr>
                        <a:t>4. </a:t>
                      </a:r>
                    </a:p>
                    <a:p>
                      <a:pPr>
                        <a:spcAft>
                          <a:spcPts val="0"/>
                        </a:spcAft>
                      </a:pPr>
                      <a:r>
                        <a:rPr lang="de-DE" sz="1200" b="1" dirty="0">
                          <a:latin typeface="Arial"/>
                          <a:ea typeface="Times New Roman"/>
                          <a:cs typeface="Times New Roman"/>
                        </a:rPr>
                        <a:t>10.45-11.25</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dirty="0">
                          <a:latin typeface="Arial"/>
                          <a:ea typeface="Times New Roman"/>
                          <a:cs typeface="Times New Roman"/>
                        </a:rPr>
                        <a:t>Mathematik</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dirty="0">
                          <a:latin typeface="Arial"/>
                          <a:ea typeface="Times New Roman"/>
                          <a:cs typeface="Times New Roman"/>
                        </a:rPr>
                        <a:t>Musik</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dirty="0">
                          <a:latin typeface="Arial"/>
                          <a:ea typeface="Times New Roman"/>
                          <a:cs typeface="Times New Roman"/>
                        </a:rPr>
                        <a:t>Mathematik</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dirty="0">
                          <a:latin typeface="Arial"/>
                          <a:ea typeface="Times New Roman"/>
                          <a:cs typeface="Times New Roman"/>
                        </a:rPr>
                        <a:t>Sport</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dirty="0">
                          <a:latin typeface="Arial"/>
                          <a:ea typeface="Times New Roman"/>
                          <a:cs typeface="Times New Roman"/>
                        </a:rPr>
                        <a:t>Sachunterricht</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544318">
                <a:tc>
                  <a:txBody>
                    <a:bodyPr/>
                    <a:lstStyle/>
                    <a:p>
                      <a:pPr>
                        <a:spcAft>
                          <a:spcPts val="0"/>
                        </a:spcAft>
                      </a:pPr>
                      <a:r>
                        <a:rPr lang="de-DE" sz="1200" b="1" dirty="0">
                          <a:latin typeface="Arial"/>
                          <a:ea typeface="Times New Roman"/>
                          <a:cs typeface="Times New Roman"/>
                        </a:rPr>
                        <a:t>5.</a:t>
                      </a:r>
                    </a:p>
                    <a:p>
                      <a:pPr>
                        <a:spcAft>
                          <a:spcPts val="0"/>
                        </a:spcAft>
                      </a:pPr>
                      <a:r>
                        <a:rPr lang="de-DE" sz="1200" b="1" dirty="0">
                          <a:latin typeface="Arial"/>
                          <a:ea typeface="Times New Roman"/>
                          <a:cs typeface="Times New Roman"/>
                        </a:rPr>
                        <a:t>11.30-12.15</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dirty="0">
                          <a:latin typeface="Arial"/>
                          <a:ea typeface="Times New Roman"/>
                          <a:cs typeface="Times New Roman"/>
                        </a:rPr>
                        <a:t> Sport</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dirty="0">
                          <a:latin typeface="Arial"/>
                          <a:ea typeface="Times New Roman"/>
                          <a:cs typeface="Times New Roman"/>
                        </a:rPr>
                        <a:t>Mathematik</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dirty="0">
                          <a:latin typeface="Arial"/>
                          <a:ea typeface="Times New Roman"/>
                          <a:cs typeface="Times New Roman"/>
                        </a:rPr>
                        <a:t>Mathematik</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dirty="0">
                          <a:latin typeface="Arial"/>
                          <a:ea typeface="Times New Roman"/>
                          <a:cs typeface="Times New Roman"/>
                        </a:rPr>
                        <a:t>Mathematik</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dirty="0">
                          <a:latin typeface="Arial"/>
                          <a:ea typeface="Times New Roman"/>
                          <a:cs typeface="Times New Roman"/>
                        </a:rPr>
                        <a:t>Sachunterricht</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574145">
                <a:tc>
                  <a:txBody>
                    <a:bodyPr/>
                    <a:lstStyle/>
                    <a:p>
                      <a:pPr>
                        <a:spcAft>
                          <a:spcPts val="0"/>
                        </a:spcAft>
                      </a:pPr>
                      <a:r>
                        <a:rPr lang="de-DE" sz="1200" b="1" dirty="0">
                          <a:latin typeface="Arial"/>
                          <a:ea typeface="Times New Roman"/>
                          <a:cs typeface="Times New Roman"/>
                        </a:rPr>
                        <a:t>6.</a:t>
                      </a:r>
                    </a:p>
                    <a:p>
                      <a:pPr>
                        <a:spcAft>
                          <a:spcPts val="0"/>
                        </a:spcAft>
                      </a:pPr>
                      <a:r>
                        <a:rPr lang="de-DE" sz="1200" b="1" dirty="0">
                          <a:latin typeface="Arial"/>
                          <a:ea typeface="Times New Roman"/>
                          <a:cs typeface="Times New Roman"/>
                        </a:rPr>
                        <a:t>12.20-13.05</a:t>
                      </a: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de-DE" sz="1200" dirty="0">
                        <a:latin typeface="Arial"/>
                        <a:ea typeface="Times New Roman"/>
                        <a:cs typeface="Times New Roman"/>
                      </a:endParaRP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de-DE" sz="1200" dirty="0">
                        <a:latin typeface="Arial"/>
                        <a:ea typeface="Times New Roman"/>
                        <a:cs typeface="Times New Roman"/>
                      </a:endParaRP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de-DE" sz="1200" dirty="0">
                          <a:latin typeface="Arial"/>
                          <a:ea typeface="Times New Roman"/>
                          <a:cs typeface="Times New Roman"/>
                        </a:rPr>
                        <a:t>KOKO</a:t>
                      </a:r>
                      <a:r>
                        <a:rPr lang="de-DE" sz="1200" baseline="0" dirty="0">
                          <a:latin typeface="Arial"/>
                          <a:ea typeface="Times New Roman"/>
                          <a:cs typeface="Times New Roman"/>
                        </a:rPr>
                        <a:t> (Reli)</a:t>
                      </a:r>
                      <a:endParaRPr lang="de-DE" sz="1200" dirty="0">
                        <a:latin typeface="Arial"/>
                        <a:ea typeface="Times New Roman"/>
                        <a:cs typeface="Times New Roman"/>
                      </a:endParaRP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de-DE" sz="1200" dirty="0">
                        <a:latin typeface="Arial"/>
                        <a:ea typeface="Times New Roman"/>
                        <a:cs typeface="Times New Roman"/>
                      </a:endParaRP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de-DE" sz="1200" dirty="0">
                        <a:latin typeface="Arial"/>
                        <a:ea typeface="Times New Roman"/>
                        <a:cs typeface="Times New Roman"/>
                      </a:endParaRPr>
                    </a:p>
                  </a:txBody>
                  <a:tcPr marL="48330" marR="483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19524" name="Rectangle 1"/>
          <p:cNvSpPr>
            <a:spLocks noChangeArrowheads="1"/>
          </p:cNvSpPr>
          <p:nvPr/>
        </p:nvSpPr>
        <p:spPr bwMode="auto">
          <a:xfrm>
            <a:off x="0" y="4393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lr>
                <a:schemeClr val="tx2"/>
              </a:buClr>
              <a:buSzPct val="70000"/>
              <a:buFont typeface="Wingdings" pitchFamily="2" charset="2"/>
              <a:buChar char="¡"/>
              <a:defRPr sz="2900">
                <a:solidFill>
                  <a:schemeClr val="tx1"/>
                </a:solidFill>
                <a:latin typeface="Verdana" pitchFamily="34" charset="0"/>
              </a:defRPr>
            </a:lvl1pPr>
            <a:lvl2pPr marL="742950" indent="-285750" eaLnBrk="0" hangingPunct="0">
              <a:spcBef>
                <a:spcPct val="20000"/>
              </a:spcBef>
              <a:buClr>
                <a:schemeClr val="accent2"/>
              </a:buClr>
              <a:buSzPct val="70000"/>
              <a:buFont typeface="Wingdings" pitchFamily="2" charset="2"/>
              <a:buChar char="l"/>
              <a:defRPr sz="2500">
                <a:solidFill>
                  <a:schemeClr val="tx1"/>
                </a:solidFill>
                <a:latin typeface="Verdana" pitchFamily="34" charset="0"/>
              </a:defRPr>
            </a:lvl2pPr>
            <a:lvl3pPr marL="1143000" indent="-228600" eaLnBrk="0" hangingPunct="0">
              <a:spcBef>
                <a:spcPct val="20000"/>
              </a:spcBef>
              <a:buClr>
                <a:schemeClr val="tx2"/>
              </a:buClr>
              <a:buSzPct val="65000"/>
              <a:buFont typeface="Wingdings" pitchFamily="2" charset="2"/>
              <a:buChar char="¡"/>
              <a:defRPr sz="2200">
                <a:solidFill>
                  <a:schemeClr val="tx1"/>
                </a:solidFill>
                <a:latin typeface="Verdana" pitchFamily="34" charset="0"/>
              </a:defRPr>
            </a:lvl3pPr>
            <a:lvl4pPr marL="1600200" indent="-228600" eaLnBrk="0" hangingPunct="0">
              <a:spcBef>
                <a:spcPct val="20000"/>
              </a:spcBef>
              <a:buClr>
                <a:schemeClr val="accent2"/>
              </a:buClr>
              <a:buSzPct val="70000"/>
              <a:buFont typeface="Wingdings" pitchFamily="2" charset="2"/>
              <a:buChar char="l"/>
              <a:defRPr sz="1900">
                <a:solidFill>
                  <a:schemeClr val="tx1"/>
                </a:solidFill>
                <a:latin typeface="Verdana" pitchFamily="34" charset="0"/>
              </a:defRPr>
            </a:lvl4pPr>
            <a:lvl5pPr marL="2057400" indent="-228600" eaLnBrk="0" hangingPunct="0">
              <a:spcBef>
                <a:spcPct val="20000"/>
              </a:spcBef>
              <a:buClr>
                <a:schemeClr val="tx2"/>
              </a:buClr>
              <a:buSzPct val="60000"/>
              <a:buFont typeface="Wingdings" pitchFamily="2" charset="2"/>
              <a:buChar char="¡"/>
              <a:defRPr sz="1900">
                <a:solidFill>
                  <a:schemeClr val="tx1"/>
                </a:solidFill>
                <a:latin typeface="Verdana" pitchFamily="34" charset="0"/>
              </a:defRPr>
            </a:lvl5pPr>
            <a:lvl6pPr marL="25146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6pPr>
            <a:lvl7pPr marL="29718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7pPr>
            <a:lvl8pPr marL="34290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8pPr>
            <a:lvl9pPr marL="38862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9pPr>
          </a:lstStyle>
          <a:p>
            <a:pPr>
              <a:spcBef>
                <a:spcPct val="0"/>
              </a:spcBef>
              <a:buClrTx/>
              <a:buSzTx/>
              <a:buFontTx/>
              <a:buNone/>
            </a:pPr>
            <a:endParaRPr lang="de-DE" altLang="de-DE" sz="1800"/>
          </a:p>
        </p:txBody>
      </p:sp>
      <p:sp>
        <p:nvSpPr>
          <p:cNvPr id="2" name="Foliennummernplatzhalter 1"/>
          <p:cNvSpPr>
            <a:spLocks noGrp="1"/>
          </p:cNvSpPr>
          <p:nvPr>
            <p:ph type="sldNum" sz="quarter" idx="11"/>
          </p:nvPr>
        </p:nvSpPr>
        <p:spPr/>
        <p:txBody>
          <a:bodyPr/>
          <a:lstStyle/>
          <a:p>
            <a:fld id="{5B7A0539-5E72-4A4E-B635-CE2408C29929}" type="slidenum">
              <a:rPr lang="de-DE" smtClean="0"/>
              <a:t>14</a:t>
            </a:fld>
            <a:endParaRPr lang="de-DE"/>
          </a:p>
        </p:txBody>
      </p:sp>
    </p:spTree>
    <p:extLst>
      <p:ext uri="{BB962C8B-B14F-4D97-AF65-F5344CB8AC3E}">
        <p14:creationId xmlns:p14="http://schemas.microsoft.com/office/powerpoint/2010/main" val="9490820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9"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dissolve">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ltLang="de-DE" dirty="0">
                <a:latin typeface="Arial" panose="020B0604020202020204" pitchFamily="34" charset="0"/>
                <a:cs typeface="Arial" panose="020B0604020202020204" pitchFamily="34" charset="0"/>
              </a:rPr>
              <a:t>Schulalltag /Betreuung</a:t>
            </a:r>
            <a:br>
              <a:rPr lang="de-DE" altLang="de-DE" sz="2800" dirty="0">
                <a:latin typeface="Arial" panose="020B0604020202020204" pitchFamily="34" charset="0"/>
                <a:cs typeface="Arial" panose="020B0604020202020204" pitchFamily="34" charset="0"/>
              </a:rPr>
            </a:br>
            <a:endParaRPr lang="de-DE" dirty="0"/>
          </a:p>
        </p:txBody>
      </p:sp>
      <p:sp>
        <p:nvSpPr>
          <p:cNvPr id="4" name="Inhaltsplatzhalter 3"/>
          <p:cNvSpPr>
            <a:spLocks noGrp="1"/>
          </p:cNvSpPr>
          <p:nvPr>
            <p:ph sz="quarter" idx="1"/>
          </p:nvPr>
        </p:nvSpPr>
        <p:spPr>
          <a:xfrm>
            <a:off x="395536" y="1124744"/>
            <a:ext cx="7467600" cy="3816429"/>
          </a:xfrm>
          <a:prstGeom prst="rect">
            <a:avLst/>
          </a:prstGeom>
        </p:spPr>
        <p:txBody>
          <a:bodyPr>
            <a:spAutoFit/>
          </a:bodyPr>
          <a:lstStyle/>
          <a:p>
            <a:pPr marL="457200" indent="-457200">
              <a:buFont typeface="Courier New" panose="02070309020205020404" pitchFamily="49" charset="0"/>
              <a:buChar char="o"/>
              <a:defRPr/>
            </a:pPr>
            <a:r>
              <a:rPr lang="de-DE" sz="2800" dirty="0">
                <a:latin typeface="Arial" panose="020B0604020202020204" pitchFamily="34" charset="0"/>
                <a:cs typeface="Arial" panose="020B0604020202020204" pitchFamily="34" charset="0"/>
              </a:rPr>
              <a:t>Verlässliche Grundschule </a:t>
            </a:r>
            <a:br>
              <a:rPr lang="de-DE" sz="2800" dirty="0">
                <a:latin typeface="Arial" panose="020B0604020202020204" pitchFamily="34" charset="0"/>
                <a:cs typeface="Arial" panose="020B0604020202020204" pitchFamily="34" charset="0"/>
              </a:rPr>
            </a:br>
            <a:r>
              <a:rPr lang="de-DE" sz="2800" dirty="0">
                <a:latin typeface="Arial" panose="020B0604020202020204" pitchFamily="34" charset="0"/>
                <a:cs typeface="Arial" panose="020B0604020202020204" pitchFamily="34" charset="0"/>
              </a:rPr>
              <a:t>8.45 -12.15 Uhr Schule</a:t>
            </a:r>
            <a:endParaRPr lang="de-DE" sz="3200" dirty="0">
              <a:latin typeface="Arial" panose="020B0604020202020204" pitchFamily="34" charset="0"/>
              <a:cs typeface="Arial" panose="020B0604020202020204" pitchFamily="34" charset="0"/>
            </a:endParaRPr>
          </a:p>
          <a:p>
            <a:pPr marL="457200" indent="-457200">
              <a:buFont typeface="Courier New" panose="02070309020205020404" pitchFamily="49" charset="0"/>
              <a:buChar char="o"/>
              <a:defRPr/>
            </a:pPr>
            <a:r>
              <a:rPr lang="de-DE" dirty="0">
                <a:latin typeface="Arial" panose="020B0604020202020204" pitchFamily="34" charset="0"/>
                <a:cs typeface="Arial" panose="020B0604020202020204" pitchFamily="34" charset="0"/>
              </a:rPr>
              <a:t>Kernzeitbetreuung (an beiden Standorten)</a:t>
            </a:r>
            <a:br>
              <a:rPr lang="de-DE" dirty="0">
                <a:latin typeface="Arial" panose="020B0604020202020204" pitchFamily="34" charset="0"/>
                <a:cs typeface="Arial" panose="020B0604020202020204" pitchFamily="34" charset="0"/>
              </a:rPr>
            </a:br>
            <a:r>
              <a:rPr lang="de-DE" dirty="0">
                <a:latin typeface="Arial" panose="020B0604020202020204" pitchFamily="34" charset="0"/>
                <a:cs typeface="Arial" panose="020B0604020202020204" pitchFamily="34" charset="0"/>
              </a:rPr>
              <a:t>ab 7.30 Uhr bis zum Unterrichtsbeginn um 8.00 Uhr bzw. 8.50 Uhr und nach Unterrichtsschluss um 12.15 Uhr bis 13.00 Uhr </a:t>
            </a:r>
            <a:br>
              <a:rPr lang="de-DE" sz="2800" dirty="0">
                <a:latin typeface="Arial" panose="020B0604020202020204" pitchFamily="34" charset="0"/>
                <a:cs typeface="Arial" panose="020B0604020202020204" pitchFamily="34" charset="0"/>
              </a:rPr>
            </a:br>
            <a:r>
              <a:rPr lang="de-DE" dirty="0">
                <a:latin typeface="Arial" panose="020B0604020202020204" pitchFamily="34" charset="0"/>
                <a:cs typeface="Arial" panose="020B0604020202020204" pitchFamily="34" charset="0"/>
              </a:rPr>
              <a:t>Preis: ca. 24€ bzw. 48€ </a:t>
            </a:r>
          </a:p>
          <a:p>
            <a:pPr marL="457200" indent="-457200">
              <a:buFont typeface="Courier New" panose="02070309020205020404" pitchFamily="49" charset="0"/>
              <a:buChar char="o"/>
              <a:defRPr/>
            </a:pPr>
            <a:r>
              <a:rPr lang="de-DE" sz="2800" dirty="0">
                <a:solidFill>
                  <a:srgbClr val="FF0000"/>
                </a:solidFill>
                <a:latin typeface="Arial" panose="020B0604020202020204" pitchFamily="34" charset="0"/>
                <a:cs typeface="Arial" panose="020B0604020202020204" pitchFamily="34" charset="0"/>
              </a:rPr>
              <a:t>Der Kernzeitvertrag wird erst am ersten Elternabend abgeschlossen.</a:t>
            </a:r>
          </a:p>
        </p:txBody>
      </p:sp>
      <p:sp>
        <p:nvSpPr>
          <p:cNvPr id="3" name="Foliennummernplatzhalter 2"/>
          <p:cNvSpPr>
            <a:spLocks noGrp="1"/>
          </p:cNvSpPr>
          <p:nvPr>
            <p:ph type="sldNum" sz="quarter" idx="15"/>
          </p:nvPr>
        </p:nvSpPr>
        <p:spPr/>
        <p:txBody>
          <a:bodyPr/>
          <a:lstStyle/>
          <a:p>
            <a:fld id="{5B7A0539-5E72-4A4E-B635-CE2408C29929}" type="slidenum">
              <a:rPr lang="de-DE" smtClean="0"/>
              <a:t>15</a:t>
            </a:fld>
            <a:endParaRPr lang="de-DE"/>
          </a:p>
        </p:txBody>
      </p:sp>
    </p:spTree>
    <p:extLst>
      <p:ext uri="{BB962C8B-B14F-4D97-AF65-F5344CB8AC3E}">
        <p14:creationId xmlns:p14="http://schemas.microsoft.com/office/powerpoint/2010/main" val="14281727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el 1"/>
          <p:cNvSpPr>
            <a:spLocks noGrp="1"/>
          </p:cNvSpPr>
          <p:nvPr>
            <p:ph type="title"/>
          </p:nvPr>
        </p:nvSpPr>
        <p:spPr/>
        <p:txBody>
          <a:bodyPr/>
          <a:lstStyle/>
          <a:p>
            <a:r>
              <a:rPr lang="de-DE" altLang="de-DE" dirty="0">
                <a:latin typeface="Arial" panose="020B0604020202020204" pitchFamily="34" charset="0"/>
                <a:cs typeface="Arial" panose="020B0604020202020204" pitchFamily="34" charset="0"/>
              </a:rPr>
              <a:t>Was bietet die Schule </a:t>
            </a:r>
            <a:r>
              <a:rPr lang="de-DE" altLang="de-DE" sz="1800" dirty="0">
                <a:latin typeface="Arial" panose="020B0604020202020204" pitchFamily="34" charset="0"/>
                <a:cs typeface="Arial" panose="020B0604020202020204" pitchFamily="34" charset="0"/>
              </a:rPr>
              <a:t>noch </a:t>
            </a:r>
            <a:r>
              <a:rPr lang="de-DE" altLang="de-DE" sz="3200" dirty="0">
                <a:latin typeface="Arial" panose="020B0604020202020204" pitchFamily="34" charset="0"/>
                <a:cs typeface="Arial" panose="020B0604020202020204" pitchFamily="34" charset="0"/>
              </a:rPr>
              <a:t>? </a:t>
            </a:r>
            <a:r>
              <a:rPr lang="de-DE" altLang="de-DE" sz="1800" dirty="0">
                <a:latin typeface="Arial" panose="020B0604020202020204" pitchFamily="34" charset="0"/>
                <a:cs typeface="Arial" panose="020B0604020202020204" pitchFamily="34" charset="0"/>
              </a:rPr>
              <a:t>(ohne Pandemie)</a:t>
            </a:r>
            <a:endParaRPr lang="de-DE" altLang="de-DE" dirty="0">
              <a:latin typeface="Arial" panose="020B0604020202020204" pitchFamily="34" charset="0"/>
              <a:cs typeface="Arial" panose="020B0604020202020204" pitchFamily="34" charset="0"/>
            </a:endParaRPr>
          </a:p>
        </p:txBody>
      </p:sp>
      <p:sp>
        <p:nvSpPr>
          <p:cNvPr id="3" name="Inhaltsplatzhalter 2"/>
          <p:cNvSpPr>
            <a:spLocks noGrp="1"/>
          </p:cNvSpPr>
          <p:nvPr>
            <p:ph idx="1"/>
          </p:nvPr>
        </p:nvSpPr>
        <p:spPr>
          <a:xfrm>
            <a:off x="827584" y="1916832"/>
            <a:ext cx="7313734" cy="1368152"/>
          </a:xfrm>
        </p:spPr>
        <p:txBody>
          <a:bodyPr>
            <a:normAutofit fontScale="25000" lnSpcReduction="20000"/>
          </a:bodyPr>
          <a:lstStyle/>
          <a:p>
            <a:r>
              <a:rPr lang="de-DE" altLang="de-DE" sz="9600" dirty="0">
                <a:latin typeface="Arial" panose="020B0604020202020204" pitchFamily="34" charset="0"/>
                <a:cs typeface="Arial" panose="020B0604020202020204" pitchFamily="34" charset="0"/>
              </a:rPr>
              <a:t>Kl. 1+3 Soziales Erlebnislernen  in Zusammenarbeit mit den </a:t>
            </a:r>
            <a:r>
              <a:rPr lang="de-DE" altLang="de-DE" sz="9600" dirty="0" err="1">
                <a:latin typeface="Arial" panose="020B0604020202020204" pitchFamily="34" charset="0"/>
                <a:cs typeface="Arial" panose="020B0604020202020204" pitchFamily="34" charset="0"/>
              </a:rPr>
              <a:t>Spofunnis</a:t>
            </a:r>
            <a:endParaRPr lang="de-DE" altLang="de-DE" sz="9600" dirty="0">
              <a:latin typeface="Arial" panose="020B0604020202020204" pitchFamily="34" charset="0"/>
              <a:cs typeface="Arial" panose="020B0604020202020204" pitchFamily="34" charset="0"/>
            </a:endParaRPr>
          </a:p>
          <a:p>
            <a:r>
              <a:rPr lang="de-DE" altLang="de-DE" sz="9600" dirty="0">
                <a:latin typeface="Arial" panose="020B0604020202020204" pitchFamily="34" charset="0"/>
                <a:cs typeface="Arial" panose="020B0604020202020204" pitchFamily="34" charset="0"/>
              </a:rPr>
              <a:t>Kl. 1+3 Ernährungsberatung mit </a:t>
            </a:r>
            <a:r>
              <a:rPr lang="de-DE" altLang="de-DE" sz="9600" dirty="0" err="1">
                <a:latin typeface="Arial" panose="020B0604020202020204" pitchFamily="34" charset="0"/>
                <a:cs typeface="Arial" panose="020B0604020202020204" pitchFamily="34" charset="0"/>
              </a:rPr>
              <a:t>Beki</a:t>
            </a:r>
            <a:r>
              <a:rPr lang="de-DE" altLang="de-DE" sz="9600" dirty="0">
                <a:latin typeface="Arial" panose="020B0604020202020204" pitchFamily="34" charset="0"/>
                <a:cs typeface="Arial" panose="020B0604020202020204" pitchFamily="34" charset="0"/>
              </a:rPr>
              <a:t>-Fachfrauen</a:t>
            </a:r>
          </a:p>
          <a:p>
            <a:r>
              <a:rPr lang="de-DE" altLang="de-DE" sz="9600" dirty="0">
                <a:latin typeface="Arial" panose="020B0604020202020204" pitchFamily="34" charset="0"/>
                <a:cs typeface="Arial" panose="020B0604020202020204" pitchFamily="34" charset="0"/>
              </a:rPr>
              <a:t>Ab Klasse 2 Schulchor</a:t>
            </a:r>
          </a:p>
          <a:p>
            <a:r>
              <a:rPr lang="de-DE" altLang="de-DE" sz="9600" dirty="0">
                <a:latin typeface="Arial" panose="020B0604020202020204" pitchFamily="34" charset="0"/>
                <a:cs typeface="Arial" panose="020B0604020202020204" pitchFamily="34" charset="0"/>
              </a:rPr>
              <a:t>In allen Klassen diverse Lerngänge</a:t>
            </a:r>
          </a:p>
          <a:p>
            <a:pPr>
              <a:buFont typeface="Wingdings" pitchFamily="2" charset="2"/>
              <a:buNone/>
            </a:pPr>
            <a:r>
              <a:rPr lang="de-DE" altLang="de-DE" sz="9600" dirty="0">
                <a:latin typeface="Arial" panose="020B0604020202020204" pitchFamily="34" charset="0"/>
                <a:cs typeface="Arial" panose="020B0604020202020204" pitchFamily="34" charset="0"/>
              </a:rPr>
              <a:t>	(Bibliothek, Museum,…)</a:t>
            </a:r>
          </a:p>
          <a:p>
            <a:r>
              <a:rPr lang="de-DE" altLang="de-DE" sz="9600" dirty="0">
                <a:latin typeface="Arial" panose="020B0604020202020204" pitchFamily="34" charset="0"/>
                <a:cs typeface="Arial" panose="020B0604020202020204" pitchFamily="34" charset="0"/>
              </a:rPr>
              <a:t>Theaterfahrt ins Theater nach Freiburg</a:t>
            </a:r>
          </a:p>
          <a:p>
            <a:r>
              <a:rPr lang="de-DE" altLang="de-DE" sz="9600" dirty="0">
                <a:latin typeface="Arial" panose="020B0604020202020204" pitchFamily="34" charset="0"/>
                <a:cs typeface="Arial" panose="020B0604020202020204" pitchFamily="34" charset="0"/>
              </a:rPr>
              <a:t>Bundesjugendspiele für alle Klassen</a:t>
            </a:r>
          </a:p>
          <a:p>
            <a:r>
              <a:rPr lang="de-DE" altLang="de-DE" sz="9600" dirty="0">
                <a:latin typeface="Arial" panose="020B0604020202020204" pitchFamily="34" charset="0"/>
                <a:cs typeface="Arial" panose="020B0604020202020204" pitchFamily="34" charset="0"/>
              </a:rPr>
              <a:t>Teilnahme an Sportveranstaltungen (z.B.  Jugend trainiert für Olympia, Handballtag usw.)</a:t>
            </a:r>
          </a:p>
          <a:p>
            <a:pPr>
              <a:buFont typeface="Wingdings" pitchFamily="2" charset="2"/>
              <a:buNone/>
            </a:pPr>
            <a:endParaRPr lang="de-DE" altLang="de-DE" dirty="0"/>
          </a:p>
          <a:p>
            <a:pPr>
              <a:buFont typeface="Wingdings" pitchFamily="2" charset="2"/>
              <a:buNone/>
            </a:pPr>
            <a:endParaRPr lang="de-DE" altLang="de-DE" dirty="0"/>
          </a:p>
        </p:txBody>
      </p:sp>
      <p:sp>
        <p:nvSpPr>
          <p:cNvPr id="2" name="Foliennummernplatzhalter 1"/>
          <p:cNvSpPr>
            <a:spLocks noGrp="1"/>
          </p:cNvSpPr>
          <p:nvPr>
            <p:ph type="sldNum" sz="quarter" idx="15"/>
          </p:nvPr>
        </p:nvSpPr>
        <p:spPr/>
        <p:txBody>
          <a:bodyPr/>
          <a:lstStyle/>
          <a:p>
            <a:fld id="{5B7A0539-5E72-4A4E-B635-CE2408C29929}" type="slidenum">
              <a:rPr lang="de-DE" smtClean="0"/>
              <a:t>16</a:t>
            </a:fld>
            <a:endParaRPr lang="de-DE"/>
          </a:p>
        </p:txBody>
      </p:sp>
    </p:spTree>
    <p:extLst>
      <p:ext uri="{BB962C8B-B14F-4D97-AF65-F5344CB8AC3E}">
        <p14:creationId xmlns:p14="http://schemas.microsoft.com/office/powerpoint/2010/main" val="1463089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el 1"/>
          <p:cNvSpPr>
            <a:spLocks noGrp="1"/>
          </p:cNvSpPr>
          <p:nvPr>
            <p:ph type="title"/>
          </p:nvPr>
        </p:nvSpPr>
        <p:spPr>
          <a:xfrm>
            <a:off x="1314451" y="333375"/>
            <a:ext cx="7313734" cy="1143000"/>
          </a:xfrm>
        </p:spPr>
        <p:txBody>
          <a:bodyPr/>
          <a:lstStyle/>
          <a:p>
            <a:r>
              <a:rPr lang="de-DE" altLang="de-DE" dirty="0">
                <a:latin typeface="Arial" panose="020B0604020202020204" pitchFamily="34" charset="0"/>
                <a:cs typeface="Arial" panose="020B0604020202020204" pitchFamily="34" charset="0"/>
              </a:rPr>
              <a:t>Leitsatz der Schule</a:t>
            </a:r>
          </a:p>
        </p:txBody>
      </p:sp>
      <p:sp>
        <p:nvSpPr>
          <p:cNvPr id="23555" name="Inhaltsplatzhalter 2"/>
          <p:cNvSpPr>
            <a:spLocks noGrp="1"/>
          </p:cNvSpPr>
          <p:nvPr>
            <p:ph idx="1"/>
          </p:nvPr>
        </p:nvSpPr>
        <p:spPr>
          <a:xfrm>
            <a:off x="827584" y="1844824"/>
            <a:ext cx="7313734" cy="1530350"/>
          </a:xfrm>
        </p:spPr>
        <p:txBody>
          <a:bodyPr/>
          <a:lstStyle/>
          <a:p>
            <a:pPr algn="ctr">
              <a:buFont typeface="Wingdings" pitchFamily="2" charset="2"/>
              <a:buNone/>
            </a:pPr>
            <a:r>
              <a:rPr lang="de-DE" altLang="de-DE" dirty="0">
                <a:latin typeface="Arial" panose="020B0604020202020204" pitchFamily="34" charset="0"/>
                <a:cs typeface="Arial" panose="020B0604020202020204" pitchFamily="34" charset="0"/>
              </a:rPr>
              <a:t>Alle am Schulleben Beteiligten arbeiten vertrauensvoll  miteinander zum Wohle der Schüler</a:t>
            </a:r>
          </a:p>
          <a:p>
            <a:endParaRPr lang="de-DE" altLang="de-DE" dirty="0"/>
          </a:p>
        </p:txBody>
      </p:sp>
      <p:sp>
        <p:nvSpPr>
          <p:cNvPr id="4" name="Inhaltsplatzhalter 2"/>
          <p:cNvSpPr txBox="1">
            <a:spLocks/>
          </p:cNvSpPr>
          <p:nvPr/>
        </p:nvSpPr>
        <p:spPr bwMode="auto">
          <a:xfrm>
            <a:off x="899592" y="3429000"/>
            <a:ext cx="7313734" cy="2376488"/>
          </a:xfrm>
          <a:prstGeom prst="rect">
            <a:avLst/>
          </a:prstGeom>
          <a:noFill/>
          <a:ln w="9525">
            <a:noFill/>
            <a:miter lim="800000"/>
            <a:headEnd/>
            <a:tailEnd/>
          </a:ln>
        </p:spPr>
        <p:txBody>
          <a:bodyPr/>
          <a:lstStyle/>
          <a:p>
            <a:pPr marL="342900" indent="-342900" algn="ctr" eaLnBrk="0" hangingPunct="0">
              <a:spcBef>
                <a:spcPct val="20000"/>
              </a:spcBef>
              <a:buClr>
                <a:schemeClr val="tx2"/>
              </a:buClr>
              <a:buSzPct val="70000"/>
              <a:buFont typeface="Wingdings" pitchFamily="2" charset="2"/>
              <a:buNone/>
              <a:defRPr/>
            </a:pPr>
            <a:r>
              <a:rPr lang="de-DE" sz="2900" kern="0" dirty="0">
                <a:latin typeface="Arial" panose="020B0604020202020204" pitchFamily="34" charset="0"/>
                <a:cs typeface="Arial" panose="020B0604020202020204" pitchFamily="34" charset="0"/>
              </a:rPr>
              <a:t>Vertrauensvolle, offene Elternarbeit</a:t>
            </a:r>
          </a:p>
          <a:p>
            <a:pPr marL="342900" indent="-342900" algn="ctr" eaLnBrk="0" hangingPunct="0">
              <a:spcBef>
                <a:spcPct val="20000"/>
              </a:spcBef>
              <a:buClr>
                <a:schemeClr val="tx2"/>
              </a:buClr>
              <a:buSzPct val="70000"/>
              <a:defRPr/>
            </a:pPr>
            <a:r>
              <a:rPr lang="de-DE" sz="2900" kern="0" dirty="0">
                <a:latin typeface="Arial" panose="020B0604020202020204" pitchFamily="34" charset="0"/>
                <a:cs typeface="Arial" panose="020B0604020202020204" pitchFamily="34" charset="0"/>
              </a:rPr>
              <a:t>Beratungsgespräche</a:t>
            </a:r>
          </a:p>
          <a:p>
            <a:pPr marL="342900" indent="-342900" algn="ctr" eaLnBrk="0" hangingPunct="0">
              <a:spcBef>
                <a:spcPct val="20000"/>
              </a:spcBef>
              <a:buClr>
                <a:schemeClr val="tx2"/>
              </a:buClr>
              <a:buSzPct val="70000"/>
              <a:buFont typeface="Wingdings" pitchFamily="2" charset="2"/>
              <a:buNone/>
              <a:defRPr/>
            </a:pPr>
            <a:r>
              <a:rPr lang="de-DE" sz="2900" kern="0" dirty="0">
                <a:latin typeface="Arial" panose="020B0604020202020204" pitchFamily="34" charset="0"/>
                <a:cs typeface="Arial" panose="020B0604020202020204" pitchFamily="34" charset="0"/>
              </a:rPr>
              <a:t>Austausch Erzieher Lehrer</a:t>
            </a:r>
          </a:p>
          <a:p>
            <a:pPr marL="342900" indent="-342900" algn="ctr" eaLnBrk="0" hangingPunct="0">
              <a:spcBef>
                <a:spcPct val="20000"/>
              </a:spcBef>
              <a:buClr>
                <a:schemeClr val="tx2"/>
              </a:buClr>
              <a:buSzPct val="70000"/>
              <a:buFont typeface="Wingdings" pitchFamily="2" charset="2"/>
              <a:buNone/>
              <a:defRPr/>
            </a:pPr>
            <a:endParaRPr lang="de-DE" sz="2900" kern="0" dirty="0">
              <a:latin typeface="+mn-lt"/>
            </a:endParaRPr>
          </a:p>
          <a:p>
            <a:pPr marL="342900" indent="-342900" eaLnBrk="0" hangingPunct="0">
              <a:spcBef>
                <a:spcPct val="20000"/>
              </a:spcBef>
              <a:buClr>
                <a:schemeClr val="tx2"/>
              </a:buClr>
              <a:buSzPct val="70000"/>
              <a:buFont typeface="Wingdings" pitchFamily="2" charset="2"/>
              <a:buChar char="¡"/>
              <a:defRPr/>
            </a:pPr>
            <a:endParaRPr lang="de-DE" sz="2900" kern="0" dirty="0">
              <a:latin typeface="+mn-lt"/>
            </a:endParaRPr>
          </a:p>
        </p:txBody>
      </p:sp>
      <p:sp>
        <p:nvSpPr>
          <p:cNvPr id="2" name="Foliennummernplatzhalter 1"/>
          <p:cNvSpPr>
            <a:spLocks noGrp="1"/>
          </p:cNvSpPr>
          <p:nvPr>
            <p:ph type="sldNum" sz="quarter" idx="15"/>
          </p:nvPr>
        </p:nvSpPr>
        <p:spPr/>
        <p:txBody>
          <a:bodyPr/>
          <a:lstStyle/>
          <a:p>
            <a:fld id="{5B7A0539-5E72-4A4E-B635-CE2408C29929}" type="slidenum">
              <a:rPr lang="de-DE" smtClean="0"/>
              <a:t>17</a:t>
            </a:fld>
            <a:endParaRPr lang="de-DE"/>
          </a:p>
        </p:txBody>
      </p:sp>
    </p:spTree>
    <p:extLst>
      <p:ext uri="{BB962C8B-B14F-4D97-AF65-F5344CB8AC3E}">
        <p14:creationId xmlns:p14="http://schemas.microsoft.com/office/powerpoint/2010/main" val="2558838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fade">
                                      <p:cBhvr>
                                        <p:cTn id="7" dur="1000"/>
                                        <p:tgtEl>
                                          <p:spTgt spid="23555">
                                            <p:txEl>
                                              <p:pRg st="0" end="0"/>
                                            </p:txEl>
                                          </p:spTgt>
                                        </p:tgtEl>
                                      </p:cBhvr>
                                    </p:animEffect>
                                    <p:anim calcmode="lin" valueType="num">
                                      <p:cBhvr>
                                        <p:cTn id="8" dur="1000" fill="hold"/>
                                        <p:tgtEl>
                                          <p:spTgt spid="2355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355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circle(in)">
                                      <p:cBhvr>
                                        <p:cTn id="1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pPr eaLnBrk="1" hangingPunct="1"/>
            <a:r>
              <a:rPr lang="de-DE" altLang="de-DE" dirty="0">
                <a:latin typeface="Arial" panose="020B0604020202020204" pitchFamily="34" charset="0"/>
                <a:cs typeface="Arial" panose="020B0604020202020204" pitchFamily="34" charset="0"/>
              </a:rPr>
              <a:t>Situation </a:t>
            </a:r>
            <a:r>
              <a:rPr lang="de-DE" altLang="de-DE" dirty="0" err="1">
                <a:latin typeface="Arial" panose="020B0604020202020204" pitchFamily="34" charset="0"/>
                <a:cs typeface="Arial" panose="020B0604020202020204" pitchFamily="34" charset="0"/>
              </a:rPr>
              <a:t>Teningen</a:t>
            </a:r>
            <a:endParaRPr lang="de-DE" altLang="de-DE" dirty="0">
              <a:latin typeface="Arial" panose="020B0604020202020204" pitchFamily="34" charset="0"/>
              <a:cs typeface="Arial" panose="020B0604020202020204" pitchFamily="34" charset="0"/>
            </a:endParaRPr>
          </a:p>
        </p:txBody>
      </p:sp>
      <p:sp>
        <p:nvSpPr>
          <p:cNvPr id="113667" name="Rectangle 3"/>
          <p:cNvSpPr>
            <a:spLocks noGrp="1" noChangeArrowheads="1"/>
          </p:cNvSpPr>
          <p:nvPr>
            <p:ph type="body" idx="1"/>
          </p:nvPr>
        </p:nvSpPr>
        <p:spPr>
          <a:xfrm>
            <a:off x="1370135" y="1827214"/>
            <a:ext cx="7313734" cy="738187"/>
          </a:xfrm>
        </p:spPr>
        <p:txBody>
          <a:bodyPr/>
          <a:lstStyle/>
          <a:p>
            <a:pPr eaLnBrk="1" hangingPunct="1"/>
            <a:r>
              <a:rPr lang="de-DE" altLang="de-DE" dirty="0">
                <a:latin typeface="Arial" panose="020B0604020202020204" pitchFamily="34" charset="0"/>
                <a:cs typeface="Arial" panose="020B0604020202020204" pitchFamily="34" charset="0"/>
              </a:rPr>
              <a:t>Kriterien für den Schulhausbesuch</a:t>
            </a:r>
          </a:p>
        </p:txBody>
      </p:sp>
      <p:pic>
        <p:nvPicPr>
          <p:cNvPr id="113669" name="Picture 5" descr="167_675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2565401"/>
            <a:ext cx="2385646" cy="1943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3670" name="Rectangle 6"/>
          <p:cNvSpPr>
            <a:spLocks noChangeArrowheads="1"/>
          </p:cNvSpPr>
          <p:nvPr/>
        </p:nvSpPr>
        <p:spPr bwMode="auto">
          <a:xfrm>
            <a:off x="3779228" y="4724401"/>
            <a:ext cx="2376854"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20000"/>
              </a:spcBef>
              <a:buClr>
                <a:schemeClr val="tx2"/>
              </a:buClr>
              <a:buSzPct val="70000"/>
              <a:buFont typeface="Wingdings" pitchFamily="2" charset="2"/>
              <a:buChar char="¡"/>
              <a:defRPr sz="2900">
                <a:solidFill>
                  <a:schemeClr val="tx1"/>
                </a:solidFill>
                <a:latin typeface="Verdana" pitchFamily="34" charset="0"/>
              </a:defRPr>
            </a:lvl1pPr>
            <a:lvl2pPr marL="742950" indent="-285750" eaLnBrk="0" hangingPunct="0">
              <a:spcBef>
                <a:spcPct val="20000"/>
              </a:spcBef>
              <a:buClr>
                <a:schemeClr val="accent2"/>
              </a:buClr>
              <a:buSzPct val="70000"/>
              <a:buFont typeface="Wingdings" pitchFamily="2" charset="2"/>
              <a:buChar char="l"/>
              <a:defRPr sz="2500">
                <a:solidFill>
                  <a:schemeClr val="tx1"/>
                </a:solidFill>
                <a:latin typeface="Verdana" pitchFamily="34" charset="0"/>
              </a:defRPr>
            </a:lvl2pPr>
            <a:lvl3pPr marL="1143000" indent="-228600" eaLnBrk="0" hangingPunct="0">
              <a:spcBef>
                <a:spcPct val="20000"/>
              </a:spcBef>
              <a:buClr>
                <a:schemeClr val="tx2"/>
              </a:buClr>
              <a:buSzPct val="65000"/>
              <a:buFont typeface="Wingdings" pitchFamily="2" charset="2"/>
              <a:buChar char="¡"/>
              <a:defRPr sz="2200">
                <a:solidFill>
                  <a:schemeClr val="tx1"/>
                </a:solidFill>
                <a:latin typeface="Verdana" pitchFamily="34" charset="0"/>
              </a:defRPr>
            </a:lvl3pPr>
            <a:lvl4pPr marL="1600200" indent="-228600" eaLnBrk="0" hangingPunct="0">
              <a:spcBef>
                <a:spcPct val="20000"/>
              </a:spcBef>
              <a:buClr>
                <a:schemeClr val="accent2"/>
              </a:buClr>
              <a:buSzPct val="70000"/>
              <a:buFont typeface="Wingdings" pitchFamily="2" charset="2"/>
              <a:buChar char="l"/>
              <a:defRPr sz="1900">
                <a:solidFill>
                  <a:schemeClr val="tx1"/>
                </a:solidFill>
                <a:latin typeface="Verdana" pitchFamily="34" charset="0"/>
              </a:defRPr>
            </a:lvl4pPr>
            <a:lvl5pPr marL="2057400" indent="-228600" eaLnBrk="0" hangingPunct="0">
              <a:spcBef>
                <a:spcPct val="20000"/>
              </a:spcBef>
              <a:buClr>
                <a:schemeClr val="tx2"/>
              </a:buClr>
              <a:buSzPct val="60000"/>
              <a:buFont typeface="Wingdings" pitchFamily="2" charset="2"/>
              <a:buChar char="¡"/>
              <a:defRPr sz="1900">
                <a:solidFill>
                  <a:schemeClr val="tx1"/>
                </a:solidFill>
                <a:latin typeface="Verdana" pitchFamily="34" charset="0"/>
              </a:defRPr>
            </a:lvl5pPr>
            <a:lvl6pPr marL="25146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6pPr>
            <a:lvl7pPr marL="29718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7pPr>
            <a:lvl8pPr marL="34290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8pPr>
            <a:lvl9pPr marL="38862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9pPr>
          </a:lstStyle>
          <a:p>
            <a:pPr eaLnBrk="1" hangingPunct="1">
              <a:spcBef>
                <a:spcPct val="0"/>
              </a:spcBef>
              <a:buClrTx/>
              <a:buSzTx/>
              <a:buFontTx/>
              <a:buNone/>
            </a:pPr>
            <a:r>
              <a:rPr lang="de-DE" altLang="de-DE" sz="1400" b="1">
                <a:latin typeface="Arial" charset="0"/>
              </a:rPr>
              <a:t>2.  Geschwister- Kinder</a:t>
            </a:r>
            <a:br>
              <a:rPr lang="de-DE" altLang="de-DE" sz="1400" b="1">
                <a:latin typeface="Arial" charset="0"/>
              </a:rPr>
            </a:br>
            <a:r>
              <a:rPr lang="de-DE" altLang="de-DE" sz="1400" b="1">
                <a:latin typeface="Arial" charset="0"/>
              </a:rPr>
              <a:t>      in der Schule</a:t>
            </a:r>
          </a:p>
        </p:txBody>
      </p:sp>
      <p:sp>
        <p:nvSpPr>
          <p:cNvPr id="113671" name="Rectangle 7"/>
          <p:cNvSpPr>
            <a:spLocks noChangeArrowheads="1"/>
          </p:cNvSpPr>
          <p:nvPr/>
        </p:nvSpPr>
        <p:spPr bwMode="auto">
          <a:xfrm>
            <a:off x="3276600" y="2781300"/>
            <a:ext cx="2592266"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marL="685800" indent="-685800" eaLnBrk="0" hangingPunct="0">
              <a:spcBef>
                <a:spcPct val="20000"/>
              </a:spcBef>
              <a:buClr>
                <a:schemeClr val="tx2"/>
              </a:buClr>
              <a:buSzPct val="70000"/>
              <a:buFont typeface="Wingdings" pitchFamily="2" charset="2"/>
              <a:buChar char="¡"/>
              <a:defRPr sz="2900">
                <a:solidFill>
                  <a:schemeClr val="tx1"/>
                </a:solidFill>
                <a:latin typeface="Verdana" pitchFamily="34" charset="0"/>
              </a:defRPr>
            </a:lvl1pPr>
            <a:lvl2pPr marL="742950" indent="-285750" eaLnBrk="0" hangingPunct="0">
              <a:spcBef>
                <a:spcPct val="20000"/>
              </a:spcBef>
              <a:buClr>
                <a:schemeClr val="accent2"/>
              </a:buClr>
              <a:buSzPct val="70000"/>
              <a:buFont typeface="Wingdings" pitchFamily="2" charset="2"/>
              <a:buChar char="l"/>
              <a:defRPr sz="2500">
                <a:solidFill>
                  <a:schemeClr val="tx1"/>
                </a:solidFill>
                <a:latin typeface="Verdana" pitchFamily="34" charset="0"/>
              </a:defRPr>
            </a:lvl2pPr>
            <a:lvl3pPr marL="1143000" indent="-228600" eaLnBrk="0" hangingPunct="0">
              <a:spcBef>
                <a:spcPct val="20000"/>
              </a:spcBef>
              <a:buClr>
                <a:schemeClr val="tx2"/>
              </a:buClr>
              <a:buSzPct val="65000"/>
              <a:buFont typeface="Wingdings" pitchFamily="2" charset="2"/>
              <a:buChar char="¡"/>
              <a:defRPr sz="2200">
                <a:solidFill>
                  <a:schemeClr val="tx1"/>
                </a:solidFill>
                <a:latin typeface="Verdana" pitchFamily="34" charset="0"/>
              </a:defRPr>
            </a:lvl3pPr>
            <a:lvl4pPr marL="1600200" indent="-228600" eaLnBrk="0" hangingPunct="0">
              <a:spcBef>
                <a:spcPct val="20000"/>
              </a:spcBef>
              <a:buClr>
                <a:schemeClr val="accent2"/>
              </a:buClr>
              <a:buSzPct val="70000"/>
              <a:buFont typeface="Wingdings" pitchFamily="2" charset="2"/>
              <a:buChar char="l"/>
              <a:defRPr sz="1900">
                <a:solidFill>
                  <a:schemeClr val="tx1"/>
                </a:solidFill>
                <a:latin typeface="Verdana" pitchFamily="34" charset="0"/>
              </a:defRPr>
            </a:lvl4pPr>
            <a:lvl5pPr marL="2057400" indent="-228600" eaLnBrk="0" hangingPunct="0">
              <a:spcBef>
                <a:spcPct val="20000"/>
              </a:spcBef>
              <a:buClr>
                <a:schemeClr val="tx2"/>
              </a:buClr>
              <a:buSzPct val="60000"/>
              <a:buFont typeface="Wingdings" pitchFamily="2" charset="2"/>
              <a:buChar char="¡"/>
              <a:defRPr sz="1900">
                <a:solidFill>
                  <a:schemeClr val="tx1"/>
                </a:solidFill>
                <a:latin typeface="Verdana" pitchFamily="34" charset="0"/>
              </a:defRPr>
            </a:lvl5pPr>
            <a:lvl6pPr marL="25146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6pPr>
            <a:lvl7pPr marL="29718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7pPr>
            <a:lvl8pPr marL="34290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8pPr>
            <a:lvl9pPr marL="38862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9pPr>
          </a:lstStyle>
          <a:p>
            <a:pPr algn="ctr" eaLnBrk="1" hangingPunct="1">
              <a:spcBef>
                <a:spcPct val="0"/>
              </a:spcBef>
              <a:buClrTx/>
              <a:buSzTx/>
              <a:buFontTx/>
              <a:buNone/>
            </a:pPr>
            <a:br>
              <a:rPr lang="de-DE" altLang="de-DE" sz="1400" dirty="0">
                <a:latin typeface="Arial" charset="0"/>
              </a:rPr>
            </a:br>
            <a:r>
              <a:rPr lang="de-DE" altLang="de-DE" sz="1400" b="1" dirty="0">
                <a:latin typeface="Arial" charset="0"/>
              </a:rPr>
              <a:t>1.	GTB-Besuch</a:t>
            </a:r>
            <a:br>
              <a:rPr lang="de-DE" altLang="de-DE" sz="1400" b="1" dirty="0">
                <a:latin typeface="Arial" charset="0"/>
              </a:rPr>
            </a:br>
            <a:endParaRPr lang="de-DE" altLang="de-DE" sz="1400" b="1" dirty="0">
              <a:latin typeface="Arial" charset="0"/>
            </a:endParaRPr>
          </a:p>
        </p:txBody>
      </p:sp>
      <p:sp>
        <p:nvSpPr>
          <p:cNvPr id="113672" name="AutoShape 8"/>
          <p:cNvSpPr>
            <a:spLocks noChangeArrowheads="1"/>
          </p:cNvSpPr>
          <p:nvPr/>
        </p:nvSpPr>
        <p:spPr bwMode="auto">
          <a:xfrm>
            <a:off x="3420208" y="2852739"/>
            <a:ext cx="1439008" cy="485775"/>
          </a:xfrm>
          <a:prstGeom prst="leftArrow">
            <a:avLst>
              <a:gd name="adj1" fmla="val 50000"/>
              <a:gd name="adj2" fmla="val 74063"/>
            </a:avLst>
          </a:prstGeom>
          <a:solidFill>
            <a:srgbClr val="339966"/>
          </a:solidFill>
          <a:ln w="9525">
            <a:solidFill>
              <a:schemeClr val="tx1"/>
            </a:solidFill>
            <a:miter lim="800000"/>
            <a:headEnd/>
            <a:tailEnd/>
          </a:ln>
        </p:spPr>
        <p:txBody>
          <a:bodyPr wrap="none" anchor="ctr"/>
          <a:lstStyle>
            <a:lvl1pPr eaLnBrk="0" hangingPunct="0">
              <a:spcBef>
                <a:spcPct val="20000"/>
              </a:spcBef>
              <a:buClr>
                <a:schemeClr val="tx2"/>
              </a:buClr>
              <a:buSzPct val="70000"/>
              <a:buFont typeface="Wingdings" pitchFamily="2" charset="2"/>
              <a:buChar char="¡"/>
              <a:defRPr sz="2900">
                <a:solidFill>
                  <a:schemeClr val="tx1"/>
                </a:solidFill>
                <a:latin typeface="Verdana" pitchFamily="34" charset="0"/>
              </a:defRPr>
            </a:lvl1pPr>
            <a:lvl2pPr marL="742950" indent="-285750" eaLnBrk="0" hangingPunct="0">
              <a:spcBef>
                <a:spcPct val="20000"/>
              </a:spcBef>
              <a:buClr>
                <a:schemeClr val="accent2"/>
              </a:buClr>
              <a:buSzPct val="70000"/>
              <a:buFont typeface="Wingdings" pitchFamily="2" charset="2"/>
              <a:buChar char="l"/>
              <a:defRPr sz="2500">
                <a:solidFill>
                  <a:schemeClr val="tx1"/>
                </a:solidFill>
                <a:latin typeface="Verdana" pitchFamily="34" charset="0"/>
              </a:defRPr>
            </a:lvl2pPr>
            <a:lvl3pPr marL="1143000" indent="-228600" eaLnBrk="0" hangingPunct="0">
              <a:spcBef>
                <a:spcPct val="20000"/>
              </a:spcBef>
              <a:buClr>
                <a:schemeClr val="tx2"/>
              </a:buClr>
              <a:buSzPct val="65000"/>
              <a:buFont typeface="Wingdings" pitchFamily="2" charset="2"/>
              <a:buChar char="¡"/>
              <a:defRPr sz="2200">
                <a:solidFill>
                  <a:schemeClr val="tx1"/>
                </a:solidFill>
                <a:latin typeface="Verdana" pitchFamily="34" charset="0"/>
              </a:defRPr>
            </a:lvl3pPr>
            <a:lvl4pPr marL="1600200" indent="-228600" eaLnBrk="0" hangingPunct="0">
              <a:spcBef>
                <a:spcPct val="20000"/>
              </a:spcBef>
              <a:buClr>
                <a:schemeClr val="accent2"/>
              </a:buClr>
              <a:buSzPct val="70000"/>
              <a:buFont typeface="Wingdings" pitchFamily="2" charset="2"/>
              <a:buChar char="l"/>
              <a:defRPr sz="1900">
                <a:solidFill>
                  <a:schemeClr val="tx1"/>
                </a:solidFill>
                <a:latin typeface="Verdana" pitchFamily="34" charset="0"/>
              </a:defRPr>
            </a:lvl4pPr>
            <a:lvl5pPr marL="2057400" indent="-228600" eaLnBrk="0" hangingPunct="0">
              <a:spcBef>
                <a:spcPct val="20000"/>
              </a:spcBef>
              <a:buClr>
                <a:schemeClr val="tx2"/>
              </a:buClr>
              <a:buSzPct val="60000"/>
              <a:buFont typeface="Wingdings" pitchFamily="2" charset="2"/>
              <a:buChar char="¡"/>
              <a:defRPr sz="1900">
                <a:solidFill>
                  <a:schemeClr val="tx1"/>
                </a:solidFill>
                <a:latin typeface="Verdana" pitchFamily="34" charset="0"/>
              </a:defRPr>
            </a:lvl5pPr>
            <a:lvl6pPr marL="25146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6pPr>
            <a:lvl7pPr marL="29718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7pPr>
            <a:lvl8pPr marL="34290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8pPr>
            <a:lvl9pPr marL="38862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9pPr>
          </a:lstStyle>
          <a:p>
            <a:pPr eaLnBrk="1" hangingPunct="1">
              <a:spcBef>
                <a:spcPct val="0"/>
              </a:spcBef>
              <a:buClrTx/>
              <a:buSzTx/>
              <a:buFontTx/>
              <a:buNone/>
            </a:pPr>
            <a:endParaRPr lang="de-DE" altLang="de-DE" sz="1800"/>
          </a:p>
        </p:txBody>
      </p:sp>
      <p:sp>
        <p:nvSpPr>
          <p:cNvPr id="113673" name="AutoShape 9"/>
          <p:cNvSpPr>
            <a:spLocks noChangeArrowheads="1"/>
          </p:cNvSpPr>
          <p:nvPr/>
        </p:nvSpPr>
        <p:spPr bwMode="auto">
          <a:xfrm>
            <a:off x="4066443" y="4292601"/>
            <a:ext cx="1214803" cy="485775"/>
          </a:xfrm>
          <a:prstGeom prst="leftRightArrow">
            <a:avLst>
              <a:gd name="adj1" fmla="val 50000"/>
              <a:gd name="adj2" fmla="val 50019"/>
            </a:avLst>
          </a:prstGeom>
          <a:solidFill>
            <a:schemeClr val="accent1"/>
          </a:solidFill>
          <a:ln w="9525">
            <a:solidFill>
              <a:schemeClr val="tx1"/>
            </a:solidFill>
            <a:miter lim="800000"/>
            <a:headEnd/>
            <a:tailEnd/>
          </a:ln>
        </p:spPr>
        <p:txBody>
          <a:bodyPr wrap="none" anchor="ctr"/>
          <a:lstStyle>
            <a:lvl1pPr eaLnBrk="0" hangingPunct="0">
              <a:spcBef>
                <a:spcPct val="20000"/>
              </a:spcBef>
              <a:buClr>
                <a:schemeClr val="tx2"/>
              </a:buClr>
              <a:buSzPct val="70000"/>
              <a:buFont typeface="Wingdings" pitchFamily="2" charset="2"/>
              <a:buChar char="¡"/>
              <a:defRPr sz="2900">
                <a:solidFill>
                  <a:schemeClr val="tx1"/>
                </a:solidFill>
                <a:latin typeface="Verdana" pitchFamily="34" charset="0"/>
              </a:defRPr>
            </a:lvl1pPr>
            <a:lvl2pPr marL="742950" indent="-285750" eaLnBrk="0" hangingPunct="0">
              <a:spcBef>
                <a:spcPct val="20000"/>
              </a:spcBef>
              <a:buClr>
                <a:schemeClr val="accent2"/>
              </a:buClr>
              <a:buSzPct val="70000"/>
              <a:buFont typeface="Wingdings" pitchFamily="2" charset="2"/>
              <a:buChar char="l"/>
              <a:defRPr sz="2500">
                <a:solidFill>
                  <a:schemeClr val="tx1"/>
                </a:solidFill>
                <a:latin typeface="Verdana" pitchFamily="34" charset="0"/>
              </a:defRPr>
            </a:lvl2pPr>
            <a:lvl3pPr marL="1143000" indent="-228600" eaLnBrk="0" hangingPunct="0">
              <a:spcBef>
                <a:spcPct val="20000"/>
              </a:spcBef>
              <a:buClr>
                <a:schemeClr val="tx2"/>
              </a:buClr>
              <a:buSzPct val="65000"/>
              <a:buFont typeface="Wingdings" pitchFamily="2" charset="2"/>
              <a:buChar char="¡"/>
              <a:defRPr sz="2200">
                <a:solidFill>
                  <a:schemeClr val="tx1"/>
                </a:solidFill>
                <a:latin typeface="Verdana" pitchFamily="34" charset="0"/>
              </a:defRPr>
            </a:lvl3pPr>
            <a:lvl4pPr marL="1600200" indent="-228600" eaLnBrk="0" hangingPunct="0">
              <a:spcBef>
                <a:spcPct val="20000"/>
              </a:spcBef>
              <a:buClr>
                <a:schemeClr val="accent2"/>
              </a:buClr>
              <a:buSzPct val="70000"/>
              <a:buFont typeface="Wingdings" pitchFamily="2" charset="2"/>
              <a:buChar char="l"/>
              <a:defRPr sz="1900">
                <a:solidFill>
                  <a:schemeClr val="tx1"/>
                </a:solidFill>
                <a:latin typeface="Verdana" pitchFamily="34" charset="0"/>
              </a:defRPr>
            </a:lvl4pPr>
            <a:lvl5pPr marL="2057400" indent="-228600" eaLnBrk="0" hangingPunct="0">
              <a:spcBef>
                <a:spcPct val="20000"/>
              </a:spcBef>
              <a:buClr>
                <a:schemeClr val="tx2"/>
              </a:buClr>
              <a:buSzPct val="60000"/>
              <a:buFont typeface="Wingdings" pitchFamily="2" charset="2"/>
              <a:buChar char="¡"/>
              <a:defRPr sz="1900">
                <a:solidFill>
                  <a:schemeClr val="tx1"/>
                </a:solidFill>
                <a:latin typeface="Verdana" pitchFamily="34" charset="0"/>
              </a:defRPr>
            </a:lvl5pPr>
            <a:lvl6pPr marL="25146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6pPr>
            <a:lvl7pPr marL="29718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7pPr>
            <a:lvl8pPr marL="34290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8pPr>
            <a:lvl9pPr marL="38862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9pPr>
          </a:lstStyle>
          <a:p>
            <a:pPr eaLnBrk="1" hangingPunct="1">
              <a:spcBef>
                <a:spcPct val="0"/>
              </a:spcBef>
              <a:buClrTx/>
              <a:buSzTx/>
              <a:buFontTx/>
              <a:buNone/>
            </a:pPr>
            <a:endParaRPr lang="de-DE" altLang="de-DE" sz="1800"/>
          </a:p>
        </p:txBody>
      </p:sp>
      <p:sp>
        <p:nvSpPr>
          <p:cNvPr id="113674" name="Rectangle 10"/>
          <p:cNvSpPr>
            <a:spLocks noChangeArrowheads="1"/>
          </p:cNvSpPr>
          <p:nvPr/>
        </p:nvSpPr>
        <p:spPr bwMode="auto">
          <a:xfrm>
            <a:off x="3779228" y="5013326"/>
            <a:ext cx="2089638"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20000"/>
              </a:spcBef>
              <a:buClr>
                <a:schemeClr val="tx2"/>
              </a:buClr>
              <a:buSzPct val="70000"/>
              <a:buFont typeface="Wingdings" pitchFamily="2" charset="2"/>
              <a:buChar char="¡"/>
              <a:defRPr sz="2900">
                <a:solidFill>
                  <a:schemeClr val="tx1"/>
                </a:solidFill>
                <a:latin typeface="Verdana" pitchFamily="34" charset="0"/>
              </a:defRPr>
            </a:lvl1pPr>
            <a:lvl2pPr marL="742950" indent="-285750" eaLnBrk="0" hangingPunct="0">
              <a:spcBef>
                <a:spcPct val="20000"/>
              </a:spcBef>
              <a:buClr>
                <a:schemeClr val="accent2"/>
              </a:buClr>
              <a:buSzPct val="70000"/>
              <a:buFont typeface="Wingdings" pitchFamily="2" charset="2"/>
              <a:buChar char="l"/>
              <a:defRPr sz="2500">
                <a:solidFill>
                  <a:schemeClr val="tx1"/>
                </a:solidFill>
                <a:latin typeface="Verdana" pitchFamily="34" charset="0"/>
              </a:defRPr>
            </a:lvl2pPr>
            <a:lvl3pPr marL="1143000" indent="-228600" eaLnBrk="0" hangingPunct="0">
              <a:spcBef>
                <a:spcPct val="20000"/>
              </a:spcBef>
              <a:buClr>
                <a:schemeClr val="tx2"/>
              </a:buClr>
              <a:buSzPct val="65000"/>
              <a:buFont typeface="Wingdings" pitchFamily="2" charset="2"/>
              <a:buChar char="¡"/>
              <a:defRPr sz="2200">
                <a:solidFill>
                  <a:schemeClr val="tx1"/>
                </a:solidFill>
                <a:latin typeface="Verdana" pitchFamily="34" charset="0"/>
              </a:defRPr>
            </a:lvl3pPr>
            <a:lvl4pPr marL="1600200" indent="-228600" eaLnBrk="0" hangingPunct="0">
              <a:spcBef>
                <a:spcPct val="20000"/>
              </a:spcBef>
              <a:buClr>
                <a:schemeClr val="accent2"/>
              </a:buClr>
              <a:buSzPct val="70000"/>
              <a:buFont typeface="Wingdings" pitchFamily="2" charset="2"/>
              <a:buChar char="l"/>
              <a:defRPr sz="1900">
                <a:solidFill>
                  <a:schemeClr val="tx1"/>
                </a:solidFill>
                <a:latin typeface="Verdana" pitchFamily="34" charset="0"/>
              </a:defRPr>
            </a:lvl4pPr>
            <a:lvl5pPr marL="2057400" indent="-228600" eaLnBrk="0" hangingPunct="0">
              <a:spcBef>
                <a:spcPct val="20000"/>
              </a:spcBef>
              <a:buClr>
                <a:schemeClr val="tx2"/>
              </a:buClr>
              <a:buSzPct val="60000"/>
              <a:buFont typeface="Wingdings" pitchFamily="2" charset="2"/>
              <a:buChar char="¡"/>
              <a:defRPr sz="1900">
                <a:solidFill>
                  <a:schemeClr val="tx1"/>
                </a:solidFill>
                <a:latin typeface="Verdana" pitchFamily="34" charset="0"/>
              </a:defRPr>
            </a:lvl5pPr>
            <a:lvl6pPr marL="25146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6pPr>
            <a:lvl7pPr marL="29718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7pPr>
            <a:lvl8pPr marL="34290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8pPr>
            <a:lvl9pPr marL="38862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9pPr>
          </a:lstStyle>
          <a:p>
            <a:pPr eaLnBrk="1" hangingPunct="1">
              <a:spcBef>
                <a:spcPct val="0"/>
              </a:spcBef>
              <a:buClrTx/>
              <a:buSzTx/>
              <a:buFontTx/>
              <a:buNone/>
            </a:pPr>
            <a:endParaRPr lang="de-DE" altLang="de-DE" sz="1400" b="1">
              <a:latin typeface="Arial" charset="0"/>
            </a:endParaRPr>
          </a:p>
        </p:txBody>
      </p:sp>
      <p:sp>
        <p:nvSpPr>
          <p:cNvPr id="113675" name="Rectangle 11"/>
          <p:cNvSpPr>
            <a:spLocks noChangeArrowheads="1"/>
          </p:cNvSpPr>
          <p:nvPr/>
        </p:nvSpPr>
        <p:spPr bwMode="auto">
          <a:xfrm>
            <a:off x="1186962" y="5661026"/>
            <a:ext cx="6985489"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20000"/>
              </a:spcBef>
              <a:buClr>
                <a:schemeClr val="tx2"/>
              </a:buClr>
              <a:buSzPct val="70000"/>
              <a:buFont typeface="Wingdings" pitchFamily="2" charset="2"/>
              <a:buChar char="¡"/>
              <a:defRPr sz="2900">
                <a:solidFill>
                  <a:schemeClr val="tx1"/>
                </a:solidFill>
                <a:latin typeface="Verdana" pitchFamily="34" charset="0"/>
              </a:defRPr>
            </a:lvl1pPr>
            <a:lvl2pPr marL="742950" indent="-285750" eaLnBrk="0" hangingPunct="0">
              <a:spcBef>
                <a:spcPct val="20000"/>
              </a:spcBef>
              <a:buClr>
                <a:schemeClr val="accent2"/>
              </a:buClr>
              <a:buSzPct val="70000"/>
              <a:buFont typeface="Wingdings" pitchFamily="2" charset="2"/>
              <a:buChar char="l"/>
              <a:defRPr sz="2500">
                <a:solidFill>
                  <a:schemeClr val="tx1"/>
                </a:solidFill>
                <a:latin typeface="Verdana" pitchFamily="34" charset="0"/>
              </a:defRPr>
            </a:lvl2pPr>
            <a:lvl3pPr marL="1143000" indent="-228600" eaLnBrk="0" hangingPunct="0">
              <a:spcBef>
                <a:spcPct val="20000"/>
              </a:spcBef>
              <a:buClr>
                <a:schemeClr val="tx2"/>
              </a:buClr>
              <a:buSzPct val="65000"/>
              <a:buFont typeface="Wingdings" pitchFamily="2" charset="2"/>
              <a:buChar char="¡"/>
              <a:defRPr sz="2200">
                <a:solidFill>
                  <a:schemeClr val="tx1"/>
                </a:solidFill>
                <a:latin typeface="Verdana" pitchFamily="34" charset="0"/>
              </a:defRPr>
            </a:lvl3pPr>
            <a:lvl4pPr marL="1600200" indent="-228600" eaLnBrk="0" hangingPunct="0">
              <a:spcBef>
                <a:spcPct val="20000"/>
              </a:spcBef>
              <a:buClr>
                <a:schemeClr val="accent2"/>
              </a:buClr>
              <a:buSzPct val="70000"/>
              <a:buFont typeface="Wingdings" pitchFamily="2" charset="2"/>
              <a:buChar char="l"/>
              <a:defRPr sz="1900">
                <a:solidFill>
                  <a:schemeClr val="tx1"/>
                </a:solidFill>
                <a:latin typeface="Verdana" pitchFamily="34" charset="0"/>
              </a:defRPr>
            </a:lvl4pPr>
            <a:lvl5pPr marL="2057400" indent="-228600" eaLnBrk="0" hangingPunct="0">
              <a:spcBef>
                <a:spcPct val="20000"/>
              </a:spcBef>
              <a:buClr>
                <a:schemeClr val="tx2"/>
              </a:buClr>
              <a:buSzPct val="60000"/>
              <a:buFont typeface="Wingdings" pitchFamily="2" charset="2"/>
              <a:buChar char="¡"/>
              <a:defRPr sz="1900">
                <a:solidFill>
                  <a:schemeClr val="tx1"/>
                </a:solidFill>
                <a:latin typeface="Verdana" pitchFamily="34" charset="0"/>
              </a:defRPr>
            </a:lvl5pPr>
            <a:lvl6pPr marL="25146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6pPr>
            <a:lvl7pPr marL="29718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7pPr>
            <a:lvl8pPr marL="34290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8pPr>
            <a:lvl9pPr marL="38862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9pPr>
          </a:lstStyle>
          <a:p>
            <a:pPr algn="ctr" eaLnBrk="1" hangingPunct="1">
              <a:spcBef>
                <a:spcPct val="0"/>
              </a:spcBef>
              <a:buClrTx/>
              <a:buSzTx/>
              <a:buFontTx/>
              <a:buNone/>
            </a:pPr>
            <a:r>
              <a:rPr lang="de-DE" altLang="de-DE" sz="1400" dirty="0">
                <a:latin typeface="Arial" charset="0"/>
              </a:rPr>
              <a:t>Die Schulleitung weist die Kinder so zu, dass es ungefähr gleich große Eingangsklassen sind.</a:t>
            </a:r>
          </a:p>
        </p:txBody>
      </p:sp>
      <p:pic>
        <p:nvPicPr>
          <p:cNvPr id="113676" name="Picture 12" descr="JUNG-MA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39712" y="3284538"/>
            <a:ext cx="1008185"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3" name="Grafik 12" descr="IMG_2824.jp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49215" y="2636838"/>
            <a:ext cx="2303585" cy="187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feld 1"/>
          <p:cNvSpPr txBox="1"/>
          <p:nvPr/>
        </p:nvSpPr>
        <p:spPr>
          <a:xfrm>
            <a:off x="1189282" y="4501377"/>
            <a:ext cx="2089638" cy="276999"/>
          </a:xfrm>
          <a:prstGeom prst="rect">
            <a:avLst/>
          </a:prstGeom>
          <a:noFill/>
        </p:spPr>
        <p:txBody>
          <a:bodyPr wrap="square" rtlCol="0">
            <a:spAutoFit/>
          </a:bodyPr>
          <a:lstStyle/>
          <a:p>
            <a:r>
              <a:rPr lang="de-DE" sz="1200" dirty="0">
                <a:latin typeface="Arial" panose="020B0604020202020204" pitchFamily="34" charset="0"/>
                <a:cs typeface="Arial" panose="020B0604020202020204" pitchFamily="34" charset="0"/>
              </a:rPr>
              <a:t>Johann-Peter-Hebel GS</a:t>
            </a:r>
          </a:p>
        </p:txBody>
      </p:sp>
      <p:sp>
        <p:nvSpPr>
          <p:cNvPr id="14" name="Textfeld 13"/>
          <p:cNvSpPr txBox="1"/>
          <p:nvPr/>
        </p:nvSpPr>
        <p:spPr>
          <a:xfrm>
            <a:off x="5867400" y="4496487"/>
            <a:ext cx="2769024" cy="276999"/>
          </a:xfrm>
          <a:prstGeom prst="rect">
            <a:avLst/>
          </a:prstGeom>
          <a:noFill/>
        </p:spPr>
        <p:txBody>
          <a:bodyPr wrap="square" rtlCol="0">
            <a:spAutoFit/>
          </a:bodyPr>
          <a:lstStyle/>
          <a:p>
            <a:r>
              <a:rPr lang="de-DE" sz="1200" dirty="0">
                <a:latin typeface="Arial" panose="020B0604020202020204" pitchFamily="34" charset="0"/>
                <a:cs typeface="Arial" panose="020B0604020202020204" pitchFamily="34" charset="0"/>
              </a:rPr>
              <a:t>Außenstelle Viktor-von-Scheffel GS</a:t>
            </a:r>
          </a:p>
        </p:txBody>
      </p:sp>
      <p:sp>
        <p:nvSpPr>
          <p:cNvPr id="3" name="Foliennummernplatzhalter 2"/>
          <p:cNvSpPr>
            <a:spLocks noGrp="1"/>
          </p:cNvSpPr>
          <p:nvPr>
            <p:ph type="sldNum" sz="quarter" idx="15"/>
          </p:nvPr>
        </p:nvSpPr>
        <p:spPr/>
        <p:txBody>
          <a:bodyPr/>
          <a:lstStyle/>
          <a:p>
            <a:fld id="{5B7A0539-5E72-4A4E-B635-CE2408C29929}" type="slidenum">
              <a:rPr lang="de-DE" smtClean="0"/>
              <a:t>18</a:t>
            </a:fld>
            <a:endParaRPr lang="de-DE"/>
          </a:p>
        </p:txBody>
      </p:sp>
    </p:spTree>
    <p:extLst>
      <p:ext uri="{BB962C8B-B14F-4D97-AF65-F5344CB8AC3E}">
        <p14:creationId xmlns:p14="http://schemas.microsoft.com/office/powerpoint/2010/main" val="25265421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3666"/>
                                        </p:tgtEl>
                                        <p:attrNameLst>
                                          <p:attrName>style.visibility</p:attrName>
                                        </p:attrNameLst>
                                      </p:cBhvr>
                                      <p:to>
                                        <p:strVal val="visible"/>
                                      </p:to>
                                    </p:set>
                                    <p:animEffect transition="in" filter="fade">
                                      <p:cBhvr>
                                        <p:cTn id="7" dur="2000"/>
                                        <p:tgtEl>
                                          <p:spTgt spid="11366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3667">
                                            <p:txEl>
                                              <p:pRg st="0" end="0"/>
                                            </p:txEl>
                                          </p:spTgt>
                                        </p:tgtEl>
                                        <p:attrNameLst>
                                          <p:attrName>style.visibility</p:attrName>
                                        </p:attrNameLst>
                                      </p:cBhvr>
                                      <p:to>
                                        <p:strVal val="visible"/>
                                      </p:to>
                                    </p:set>
                                    <p:animEffect transition="in" filter="fade">
                                      <p:cBhvr>
                                        <p:cTn id="12" dur="2000"/>
                                        <p:tgtEl>
                                          <p:spTgt spid="11366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linds(horizontal)">
                                      <p:cBhvr>
                                        <p:cTn id="17" dur="500"/>
                                        <p:tgtEl>
                                          <p:spTgt spid="1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13669"/>
                                        </p:tgtEl>
                                        <p:attrNameLst>
                                          <p:attrName>style.visibility</p:attrName>
                                        </p:attrNameLst>
                                      </p:cBhvr>
                                      <p:to>
                                        <p:strVal val="visible"/>
                                      </p:to>
                                    </p:set>
                                    <p:animEffect transition="in" filter="blinds(horizontal)">
                                      <p:cBhvr>
                                        <p:cTn id="22" dur="500"/>
                                        <p:tgtEl>
                                          <p:spTgt spid="11366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113676"/>
                                        </p:tgtEl>
                                        <p:attrNameLst>
                                          <p:attrName>style.visibility</p:attrName>
                                        </p:attrNameLst>
                                      </p:cBhvr>
                                      <p:to>
                                        <p:strVal val="visible"/>
                                      </p:to>
                                    </p:set>
                                    <p:animEffect transition="in" filter="box(in)">
                                      <p:cBhvr>
                                        <p:cTn id="27" dur="500"/>
                                        <p:tgtEl>
                                          <p:spTgt spid="113676"/>
                                        </p:tgtEl>
                                      </p:cBhvr>
                                    </p:animEffect>
                                  </p:childTnLst>
                                </p:cTn>
                              </p:par>
                              <p:par>
                                <p:cTn id="28" presetID="1" presetClass="entr" presetSubtype="0" fill="hold" grpId="0" nodeType="withEffect">
                                  <p:stCondLst>
                                    <p:cond delay="0"/>
                                  </p:stCondLst>
                                  <p:childTnLst>
                                    <p:set>
                                      <p:cBhvr>
                                        <p:cTn id="29" dur="1" fill="hold">
                                          <p:stCondLst>
                                            <p:cond delay="0"/>
                                          </p:stCondLst>
                                        </p:cTn>
                                        <p:tgtEl>
                                          <p:spTgt spid="113672"/>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113673"/>
                                        </p:tgtEl>
                                        <p:attrNameLst>
                                          <p:attrName>style.visibility</p:attrName>
                                        </p:attrNameLst>
                                      </p:cBhvr>
                                      <p:to>
                                        <p:strVal val="visible"/>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113671"/>
                                        </p:tgtEl>
                                        <p:attrNameLst>
                                          <p:attrName>style.visibility</p:attrName>
                                        </p:attrNameLst>
                                      </p:cBhvr>
                                      <p:to>
                                        <p:strVal val="visible"/>
                                      </p:to>
                                    </p:set>
                                    <p:animEffect transition="in" filter="fade">
                                      <p:cBhvr>
                                        <p:cTn id="36" dur="1000"/>
                                        <p:tgtEl>
                                          <p:spTgt spid="113671"/>
                                        </p:tgtEl>
                                      </p:cBhvr>
                                    </p:animEffect>
                                    <p:anim calcmode="lin" valueType="num">
                                      <p:cBhvr>
                                        <p:cTn id="37" dur="1000" fill="hold"/>
                                        <p:tgtEl>
                                          <p:spTgt spid="113671"/>
                                        </p:tgtEl>
                                        <p:attrNameLst>
                                          <p:attrName>ppt_x</p:attrName>
                                        </p:attrNameLst>
                                      </p:cBhvr>
                                      <p:tavLst>
                                        <p:tav tm="0">
                                          <p:val>
                                            <p:strVal val="#ppt_x"/>
                                          </p:val>
                                        </p:tav>
                                        <p:tav tm="100000">
                                          <p:val>
                                            <p:strVal val="#ppt_x"/>
                                          </p:val>
                                        </p:tav>
                                      </p:tavLst>
                                    </p:anim>
                                    <p:anim calcmode="lin" valueType="num">
                                      <p:cBhvr>
                                        <p:cTn id="38" dur="1000" fill="hold"/>
                                        <p:tgtEl>
                                          <p:spTgt spid="113671"/>
                                        </p:tgtEl>
                                        <p:attrNameLst>
                                          <p:attrName>ppt_y</p:attrName>
                                        </p:attrNameLst>
                                      </p:cBhvr>
                                      <p:tavLst>
                                        <p:tav tm="0">
                                          <p:val>
                                            <p:strVal val="#ppt_y+.1"/>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3670"/>
                                        </p:tgtEl>
                                        <p:attrNameLst>
                                          <p:attrName>style.visibility</p:attrName>
                                        </p:attrNameLst>
                                      </p:cBhvr>
                                      <p:to>
                                        <p:strVal val="visible"/>
                                      </p:to>
                                    </p:set>
                                    <p:anim calcmode="lin" valueType="num">
                                      <p:cBhvr additive="base">
                                        <p:cTn id="43" dur="3000" fill="hold"/>
                                        <p:tgtEl>
                                          <p:spTgt spid="113670"/>
                                        </p:tgtEl>
                                        <p:attrNameLst>
                                          <p:attrName>ppt_x</p:attrName>
                                        </p:attrNameLst>
                                      </p:cBhvr>
                                      <p:tavLst>
                                        <p:tav tm="0">
                                          <p:val>
                                            <p:strVal val="#ppt_x"/>
                                          </p:val>
                                        </p:tav>
                                        <p:tav tm="100000">
                                          <p:val>
                                            <p:strVal val="#ppt_x"/>
                                          </p:val>
                                        </p:tav>
                                      </p:tavLst>
                                    </p:anim>
                                    <p:anim calcmode="lin" valueType="num">
                                      <p:cBhvr additive="base">
                                        <p:cTn id="44" dur="3000" fill="hold"/>
                                        <p:tgtEl>
                                          <p:spTgt spid="113670"/>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nodePh="1">
                                  <p:stCondLst>
                                    <p:cond delay="0"/>
                                  </p:stCondLst>
                                  <p:endCondLst>
                                    <p:cond evt="begin" delay="0">
                                      <p:tn val="47"/>
                                    </p:cond>
                                  </p:endCondLst>
                                  <p:childTnLst>
                                    <p:set>
                                      <p:cBhvr>
                                        <p:cTn id="48" dur="1" fill="hold">
                                          <p:stCondLst>
                                            <p:cond delay="0"/>
                                          </p:stCondLst>
                                        </p:cTn>
                                        <p:tgtEl>
                                          <p:spTgt spid="113674"/>
                                        </p:tgtEl>
                                        <p:attrNameLst>
                                          <p:attrName>style.visibility</p:attrName>
                                        </p:attrNameLst>
                                      </p:cBhvr>
                                      <p:to>
                                        <p:strVal val="visible"/>
                                      </p:to>
                                    </p:set>
                                    <p:anim calcmode="lin" valueType="num">
                                      <p:cBhvr additive="base">
                                        <p:cTn id="49" dur="3000" fill="hold"/>
                                        <p:tgtEl>
                                          <p:spTgt spid="113674"/>
                                        </p:tgtEl>
                                        <p:attrNameLst>
                                          <p:attrName>ppt_x</p:attrName>
                                        </p:attrNameLst>
                                      </p:cBhvr>
                                      <p:tavLst>
                                        <p:tav tm="0">
                                          <p:val>
                                            <p:strVal val="#ppt_x"/>
                                          </p:val>
                                        </p:tav>
                                        <p:tav tm="100000">
                                          <p:val>
                                            <p:strVal val="#ppt_x"/>
                                          </p:val>
                                        </p:tav>
                                      </p:tavLst>
                                    </p:anim>
                                    <p:anim calcmode="lin" valueType="num">
                                      <p:cBhvr additive="base">
                                        <p:cTn id="50" dur="3000" fill="hold"/>
                                        <p:tgtEl>
                                          <p:spTgt spid="113674"/>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4" presetClass="entr" presetSubtype="16" fill="hold" grpId="0" nodeType="clickEffect">
                                  <p:stCondLst>
                                    <p:cond delay="0"/>
                                  </p:stCondLst>
                                  <p:childTnLst>
                                    <p:set>
                                      <p:cBhvr>
                                        <p:cTn id="54" dur="1" fill="hold">
                                          <p:stCondLst>
                                            <p:cond delay="0"/>
                                          </p:stCondLst>
                                        </p:cTn>
                                        <p:tgtEl>
                                          <p:spTgt spid="113675"/>
                                        </p:tgtEl>
                                        <p:attrNameLst>
                                          <p:attrName>style.visibility</p:attrName>
                                        </p:attrNameLst>
                                      </p:cBhvr>
                                      <p:to>
                                        <p:strVal val="visible"/>
                                      </p:to>
                                    </p:set>
                                    <p:animEffect transition="in" filter="box(in)">
                                      <p:cBhvr>
                                        <p:cTn id="55" dur="3000"/>
                                        <p:tgtEl>
                                          <p:spTgt spid="1136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6" grpId="0"/>
      <p:bldP spid="113667" grpId="0" build="p"/>
      <p:bldP spid="113670" grpId="0"/>
      <p:bldP spid="113671" grpId="0"/>
      <p:bldP spid="113672" grpId="0" animBg="1"/>
      <p:bldP spid="113673" grpId="0" animBg="1"/>
      <p:bldP spid="113674" grpId="0"/>
      <p:bldP spid="11367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p:cNvSpPr>
            <a:spLocks noChangeArrowheads="1"/>
          </p:cNvSpPr>
          <p:nvPr/>
        </p:nvSpPr>
        <p:spPr bwMode="auto">
          <a:xfrm>
            <a:off x="467544" y="404813"/>
            <a:ext cx="731373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20000"/>
              </a:spcBef>
              <a:buClr>
                <a:schemeClr val="tx2"/>
              </a:buClr>
              <a:buSzPct val="70000"/>
              <a:buFont typeface="Wingdings" pitchFamily="2" charset="2"/>
              <a:buChar char="¡"/>
              <a:defRPr sz="2900">
                <a:solidFill>
                  <a:schemeClr val="tx1"/>
                </a:solidFill>
                <a:latin typeface="Verdana" pitchFamily="34" charset="0"/>
              </a:defRPr>
            </a:lvl1pPr>
            <a:lvl2pPr marL="742950" indent="-285750" eaLnBrk="0" hangingPunct="0">
              <a:spcBef>
                <a:spcPct val="20000"/>
              </a:spcBef>
              <a:buClr>
                <a:schemeClr val="accent2"/>
              </a:buClr>
              <a:buSzPct val="70000"/>
              <a:buFont typeface="Wingdings" pitchFamily="2" charset="2"/>
              <a:buChar char="l"/>
              <a:defRPr sz="2500">
                <a:solidFill>
                  <a:schemeClr val="tx1"/>
                </a:solidFill>
                <a:latin typeface="Verdana" pitchFamily="34" charset="0"/>
              </a:defRPr>
            </a:lvl2pPr>
            <a:lvl3pPr marL="1143000" indent="-228600" eaLnBrk="0" hangingPunct="0">
              <a:spcBef>
                <a:spcPct val="20000"/>
              </a:spcBef>
              <a:buClr>
                <a:schemeClr val="tx2"/>
              </a:buClr>
              <a:buSzPct val="65000"/>
              <a:buFont typeface="Wingdings" pitchFamily="2" charset="2"/>
              <a:buChar char="¡"/>
              <a:defRPr sz="2200">
                <a:solidFill>
                  <a:schemeClr val="tx1"/>
                </a:solidFill>
                <a:latin typeface="Verdana" pitchFamily="34" charset="0"/>
              </a:defRPr>
            </a:lvl3pPr>
            <a:lvl4pPr marL="1600200" indent="-228600" eaLnBrk="0" hangingPunct="0">
              <a:spcBef>
                <a:spcPct val="20000"/>
              </a:spcBef>
              <a:buClr>
                <a:schemeClr val="accent2"/>
              </a:buClr>
              <a:buSzPct val="70000"/>
              <a:buFont typeface="Wingdings" pitchFamily="2" charset="2"/>
              <a:buChar char="l"/>
              <a:defRPr sz="1900">
                <a:solidFill>
                  <a:schemeClr val="tx1"/>
                </a:solidFill>
                <a:latin typeface="Verdana" pitchFamily="34" charset="0"/>
              </a:defRPr>
            </a:lvl4pPr>
            <a:lvl5pPr marL="2057400" indent="-228600" eaLnBrk="0" hangingPunct="0">
              <a:spcBef>
                <a:spcPct val="20000"/>
              </a:spcBef>
              <a:buClr>
                <a:schemeClr val="tx2"/>
              </a:buClr>
              <a:buSzPct val="60000"/>
              <a:buFont typeface="Wingdings" pitchFamily="2" charset="2"/>
              <a:buChar char="¡"/>
              <a:defRPr sz="1900">
                <a:solidFill>
                  <a:schemeClr val="tx1"/>
                </a:solidFill>
                <a:latin typeface="Verdana" pitchFamily="34" charset="0"/>
              </a:defRPr>
            </a:lvl5pPr>
            <a:lvl6pPr marL="25146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6pPr>
            <a:lvl7pPr marL="29718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7pPr>
            <a:lvl8pPr marL="34290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8pPr>
            <a:lvl9pPr marL="38862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9pPr>
          </a:lstStyle>
          <a:p>
            <a:pPr eaLnBrk="1" hangingPunct="1">
              <a:spcBef>
                <a:spcPct val="0"/>
              </a:spcBef>
              <a:buClrTx/>
              <a:buSzTx/>
              <a:buFontTx/>
              <a:buNone/>
            </a:pPr>
            <a:br>
              <a:rPr lang="de-DE" altLang="de-DE" sz="3600" dirty="0">
                <a:solidFill>
                  <a:schemeClr val="tx2"/>
                </a:solidFill>
                <a:latin typeface="Arial" charset="0"/>
              </a:rPr>
            </a:br>
            <a:br>
              <a:rPr lang="de-DE" altLang="de-DE" sz="3600" dirty="0">
                <a:solidFill>
                  <a:schemeClr val="tx2"/>
                </a:solidFill>
                <a:latin typeface="Arial" charset="0"/>
              </a:rPr>
            </a:br>
            <a:br>
              <a:rPr lang="de-DE" altLang="de-DE" sz="3600" dirty="0">
                <a:solidFill>
                  <a:schemeClr val="tx2"/>
                </a:solidFill>
                <a:latin typeface="Arial" charset="0"/>
              </a:rPr>
            </a:br>
            <a:br>
              <a:rPr lang="de-DE" altLang="de-DE" sz="3600" dirty="0">
                <a:solidFill>
                  <a:schemeClr val="tx2"/>
                </a:solidFill>
                <a:latin typeface="Arial" charset="0"/>
              </a:rPr>
            </a:br>
            <a:br>
              <a:rPr lang="de-DE" altLang="de-DE" sz="3600" dirty="0">
                <a:solidFill>
                  <a:schemeClr val="tx2"/>
                </a:solidFill>
                <a:latin typeface="Arial" charset="0"/>
              </a:rPr>
            </a:br>
            <a:br>
              <a:rPr lang="de-DE" altLang="de-DE" sz="3600" dirty="0">
                <a:solidFill>
                  <a:schemeClr val="tx2"/>
                </a:solidFill>
                <a:latin typeface="Arial" charset="0"/>
              </a:rPr>
            </a:br>
            <a:br>
              <a:rPr lang="de-DE" altLang="de-DE" sz="3600" dirty="0">
                <a:solidFill>
                  <a:schemeClr val="tx2"/>
                </a:solidFill>
                <a:latin typeface="Arial" charset="0"/>
              </a:rPr>
            </a:br>
            <a:r>
              <a:rPr lang="de-DE" altLang="de-DE" sz="3000" dirty="0">
                <a:solidFill>
                  <a:schemeClr val="tx2"/>
                </a:solidFill>
                <a:latin typeface="Arial" charset="0"/>
              </a:rPr>
              <a:t>Ganztagesbetreuung Schule</a:t>
            </a:r>
          </a:p>
          <a:p>
            <a:pPr eaLnBrk="1" hangingPunct="1">
              <a:spcBef>
                <a:spcPct val="0"/>
              </a:spcBef>
              <a:buClrTx/>
              <a:buSzTx/>
              <a:buFontTx/>
              <a:buNone/>
            </a:pPr>
            <a:endParaRPr lang="de-DE" altLang="de-DE" sz="3000" dirty="0">
              <a:solidFill>
                <a:schemeClr val="tx2"/>
              </a:solidFill>
              <a:latin typeface="Arial" charset="0"/>
            </a:endParaRPr>
          </a:p>
        </p:txBody>
      </p:sp>
      <p:sp>
        <p:nvSpPr>
          <p:cNvPr id="3" name="Inhaltsplatzhalter 2"/>
          <p:cNvSpPr>
            <a:spLocks noGrp="1"/>
          </p:cNvSpPr>
          <p:nvPr>
            <p:ph sz="quarter" idx="1"/>
          </p:nvPr>
        </p:nvSpPr>
        <p:spPr>
          <a:xfrm>
            <a:off x="539552" y="1124744"/>
            <a:ext cx="7467600" cy="3960440"/>
          </a:xfrm>
        </p:spPr>
        <p:txBody>
          <a:bodyPr/>
          <a:lstStyle/>
          <a:p>
            <a:endParaRPr lang="de-DE" dirty="0"/>
          </a:p>
          <a:p>
            <a:r>
              <a:rPr lang="de-DE" altLang="de-DE" dirty="0">
                <a:latin typeface="Arial" panose="020B0604020202020204" pitchFamily="34" charset="0"/>
                <a:cs typeface="Arial" panose="020B0604020202020204" pitchFamily="34" charset="0"/>
              </a:rPr>
              <a:t>Ganztagesbetreuung (JPH-GS)</a:t>
            </a:r>
          </a:p>
          <a:p>
            <a:pPr>
              <a:buNone/>
            </a:pPr>
            <a:r>
              <a:rPr lang="de-DE" altLang="de-DE" dirty="0">
                <a:latin typeface="Arial" panose="020B0604020202020204" pitchFamily="34" charset="0"/>
                <a:cs typeface="Arial" panose="020B0604020202020204" pitchFamily="34" charset="0"/>
              </a:rPr>
              <a:t>	Mo – Do ab 12.15 bis 17.15 Uhr</a:t>
            </a:r>
          </a:p>
          <a:p>
            <a:pPr>
              <a:buNone/>
            </a:pPr>
            <a:r>
              <a:rPr lang="de-DE" altLang="de-DE" dirty="0">
                <a:latin typeface="Arial" panose="020B0604020202020204" pitchFamily="34" charset="0"/>
                <a:cs typeface="Arial" panose="020B0604020202020204" pitchFamily="34" charset="0"/>
              </a:rPr>
              <a:t>	Freitag 	 ab 12.15 bis 17.15 Uhr</a:t>
            </a:r>
          </a:p>
          <a:p>
            <a:pPr marL="0" indent="0">
              <a:buNone/>
            </a:pPr>
            <a:r>
              <a:rPr lang="de-DE" altLang="de-DE" dirty="0">
                <a:latin typeface="Arial" panose="020B0604020202020204" pitchFamily="34" charset="0"/>
                <a:cs typeface="Arial" panose="020B0604020202020204" pitchFamily="34" charset="0"/>
              </a:rPr>
              <a:t>	Preis:	 </a:t>
            </a:r>
          </a:p>
          <a:p>
            <a:pPr marL="0" indent="0">
              <a:buNone/>
            </a:pPr>
            <a:r>
              <a:rPr lang="de-DE" altLang="de-DE" dirty="0">
                <a:latin typeface="Arial" panose="020B0604020202020204" pitchFamily="34" charset="0"/>
                <a:cs typeface="Arial" panose="020B0604020202020204" pitchFamily="34" charset="0"/>
              </a:rPr>
              <a:t>		12.15 - 17.00 Uhr  104 € </a:t>
            </a:r>
            <a:r>
              <a:rPr lang="de-DE" altLang="de-DE" sz="2000" dirty="0">
                <a:latin typeface="Arial" panose="020B0604020202020204" pitchFamily="34" charset="0"/>
                <a:cs typeface="Arial" panose="020B0604020202020204" pitchFamily="34" charset="0"/>
              </a:rPr>
              <a:t>(11 Monate)</a:t>
            </a:r>
          </a:p>
          <a:p>
            <a:pPr marL="0" indent="0">
              <a:buNone/>
            </a:pPr>
            <a:r>
              <a:rPr lang="de-DE" altLang="de-DE" dirty="0">
                <a:latin typeface="Arial" panose="020B0604020202020204" pitchFamily="34" charset="0"/>
                <a:cs typeface="Arial" panose="020B0604020202020204" pitchFamily="34" charset="0"/>
              </a:rPr>
              <a:t>		  7.30 - 17.00 Uhr  124 € </a:t>
            </a:r>
            <a:r>
              <a:rPr lang="de-DE" altLang="de-DE" sz="2000" dirty="0">
                <a:latin typeface="Arial" panose="020B0604020202020204" pitchFamily="34" charset="0"/>
                <a:cs typeface="Arial" panose="020B0604020202020204" pitchFamily="34" charset="0"/>
              </a:rPr>
              <a:t>(11 Monate)</a:t>
            </a:r>
            <a:r>
              <a:rPr lang="de-DE" altLang="de-DE" dirty="0">
                <a:latin typeface="Arial" panose="020B0604020202020204" pitchFamily="34" charset="0"/>
                <a:cs typeface="Arial" panose="020B0604020202020204" pitchFamily="34" charset="0"/>
              </a:rPr>
              <a:t>		</a:t>
            </a:r>
          </a:p>
          <a:p>
            <a:pPr marL="0" indent="0">
              <a:buNone/>
            </a:pPr>
            <a:r>
              <a:rPr lang="de-DE" altLang="de-DE" dirty="0">
                <a:latin typeface="Arial" panose="020B0604020202020204" pitchFamily="34" charset="0"/>
                <a:cs typeface="Arial" panose="020B0604020202020204" pitchFamily="34" charset="0"/>
              </a:rPr>
              <a:t>		 zuzüglich Mittagessen pro Tag 4,45€</a:t>
            </a:r>
          </a:p>
        </p:txBody>
      </p:sp>
      <p:sp>
        <p:nvSpPr>
          <p:cNvPr id="2" name="Textfeld 1"/>
          <p:cNvSpPr txBox="1"/>
          <p:nvPr/>
        </p:nvSpPr>
        <p:spPr>
          <a:xfrm>
            <a:off x="899592" y="5589240"/>
            <a:ext cx="6768752" cy="646331"/>
          </a:xfrm>
          <a:prstGeom prst="rect">
            <a:avLst/>
          </a:prstGeom>
          <a:noFill/>
        </p:spPr>
        <p:txBody>
          <a:bodyPr wrap="square" rtlCol="0">
            <a:spAutoFit/>
          </a:bodyPr>
          <a:lstStyle/>
          <a:p>
            <a:r>
              <a:rPr lang="de-DE" dirty="0">
                <a:latin typeface="Arial" panose="020B0604020202020204" pitchFamily="34" charset="0"/>
                <a:cs typeface="Arial" panose="020B0604020202020204" pitchFamily="34" charset="0"/>
              </a:rPr>
              <a:t>Anmeldung nur durch einen persönlichen Termin bei Herrn Schaar, Leiter der Ganztagesbetreuung. 07641 9540685</a:t>
            </a:r>
          </a:p>
        </p:txBody>
      </p:sp>
      <p:sp>
        <p:nvSpPr>
          <p:cNvPr id="4" name="Foliennummernplatzhalter 3"/>
          <p:cNvSpPr>
            <a:spLocks noGrp="1"/>
          </p:cNvSpPr>
          <p:nvPr>
            <p:ph type="sldNum" sz="quarter" idx="15"/>
          </p:nvPr>
        </p:nvSpPr>
        <p:spPr/>
        <p:txBody>
          <a:bodyPr/>
          <a:lstStyle/>
          <a:p>
            <a:fld id="{5B7A0539-5E72-4A4E-B635-CE2408C29929}" type="slidenum">
              <a:rPr lang="de-DE" smtClean="0"/>
              <a:t>19</a:t>
            </a:fld>
            <a:endParaRPr lang="de-DE"/>
          </a:p>
        </p:txBody>
      </p:sp>
    </p:spTree>
    <p:extLst>
      <p:ext uri="{BB962C8B-B14F-4D97-AF65-F5344CB8AC3E}">
        <p14:creationId xmlns:p14="http://schemas.microsoft.com/office/powerpoint/2010/main" val="277520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7467600" cy="562074"/>
          </a:xfrm>
        </p:spPr>
        <p:txBody>
          <a:bodyPr/>
          <a:lstStyle/>
          <a:p>
            <a:r>
              <a:rPr lang="de-DE" altLang="de-DE" dirty="0">
                <a:latin typeface="Arial" panose="020B0604020202020204" pitchFamily="34" charset="0"/>
                <a:cs typeface="Arial" panose="020B0604020202020204" pitchFamily="34" charset="0"/>
              </a:rPr>
              <a:t>Themen der Präsentation</a:t>
            </a:r>
            <a:endParaRPr lang="de-DE" dirty="0">
              <a:latin typeface="Arial" panose="020B0604020202020204" pitchFamily="34" charset="0"/>
              <a:cs typeface="Arial" panose="020B0604020202020204" pitchFamily="34" charset="0"/>
            </a:endParaRPr>
          </a:p>
        </p:txBody>
      </p:sp>
      <p:sp>
        <p:nvSpPr>
          <p:cNvPr id="3" name="Inhaltsplatzhalter 2"/>
          <p:cNvSpPr>
            <a:spLocks noGrp="1"/>
          </p:cNvSpPr>
          <p:nvPr>
            <p:ph sz="quarter" idx="1"/>
          </p:nvPr>
        </p:nvSpPr>
        <p:spPr>
          <a:xfrm>
            <a:off x="457200" y="908720"/>
            <a:ext cx="7467600" cy="4873752"/>
          </a:xfrm>
        </p:spPr>
        <p:txBody>
          <a:bodyPr>
            <a:normAutofit lnSpcReduction="10000"/>
          </a:bodyPr>
          <a:lstStyle/>
          <a:p>
            <a:r>
              <a:rPr lang="de-DE" altLang="de-DE" sz="2200" dirty="0">
                <a:latin typeface="Arial" panose="020B0604020202020204" pitchFamily="34" charset="0"/>
                <a:cs typeface="Arial" panose="020B0604020202020204" pitchFamily="34" charset="0"/>
              </a:rPr>
              <a:t>Schulfähigkeit</a:t>
            </a:r>
          </a:p>
          <a:p>
            <a:r>
              <a:rPr lang="de-DE" altLang="de-DE" sz="2200" dirty="0">
                <a:latin typeface="Arial" panose="020B0604020202020204" pitchFamily="34" charset="0"/>
                <a:cs typeface="Arial" panose="020B0604020202020204" pitchFamily="34" charset="0"/>
              </a:rPr>
              <a:t>Was erwartet die Grundschule? </a:t>
            </a:r>
            <a:r>
              <a:rPr lang="de-DE" altLang="de-DE" sz="1200" dirty="0">
                <a:latin typeface="Arial" panose="020B0604020202020204" pitchFamily="34" charset="0"/>
                <a:cs typeface="Arial" panose="020B0604020202020204" pitchFamily="34" charset="0"/>
              </a:rPr>
              <a:t>Seite 3 – 9</a:t>
            </a:r>
          </a:p>
          <a:p>
            <a:r>
              <a:rPr lang="de-DE" altLang="de-DE" sz="2200" dirty="0">
                <a:latin typeface="Arial" panose="020B0604020202020204" pitchFamily="34" charset="0"/>
                <a:cs typeface="Arial" panose="020B0604020202020204" pitchFamily="34" charset="0"/>
              </a:rPr>
              <a:t>Kooperation Grundschule </a:t>
            </a:r>
            <a:r>
              <a:rPr lang="de-DE" altLang="de-DE" sz="1200" dirty="0">
                <a:latin typeface="Arial" panose="020B0604020202020204" pitchFamily="34" charset="0"/>
                <a:cs typeface="Arial" panose="020B0604020202020204" pitchFamily="34" charset="0"/>
              </a:rPr>
              <a:t>Seite 10</a:t>
            </a:r>
          </a:p>
          <a:p>
            <a:r>
              <a:rPr lang="de-DE" altLang="de-DE" sz="2200" dirty="0">
                <a:latin typeface="Arial" panose="020B0604020202020204" pitchFamily="34" charset="0"/>
                <a:cs typeface="Arial" panose="020B0604020202020204" pitchFamily="34" charset="0"/>
              </a:rPr>
              <a:t>Werte Seite </a:t>
            </a:r>
            <a:r>
              <a:rPr lang="de-DE" altLang="de-DE" sz="1200" dirty="0" err="1">
                <a:latin typeface="Arial" panose="020B0604020202020204" pitchFamily="34" charset="0"/>
                <a:cs typeface="Arial" panose="020B0604020202020204" pitchFamily="34" charset="0"/>
              </a:rPr>
              <a:t>Seite</a:t>
            </a:r>
            <a:r>
              <a:rPr lang="de-DE" altLang="de-DE" sz="1200" dirty="0">
                <a:latin typeface="Arial" panose="020B0604020202020204" pitchFamily="34" charset="0"/>
                <a:cs typeface="Arial" panose="020B0604020202020204" pitchFamily="34" charset="0"/>
              </a:rPr>
              <a:t> 11</a:t>
            </a:r>
          </a:p>
          <a:p>
            <a:r>
              <a:rPr lang="de-DE" altLang="de-DE" sz="2000" dirty="0">
                <a:latin typeface="Arial" panose="020B0604020202020204" pitchFamily="34" charset="0"/>
                <a:cs typeface="Arial" panose="020B0604020202020204" pitchFamily="34" charset="0"/>
              </a:rPr>
              <a:t>Was bietet die Schule? Schulalltag &amp; Stundenplan </a:t>
            </a:r>
            <a:r>
              <a:rPr lang="de-DE" altLang="de-DE" sz="1200" dirty="0">
                <a:latin typeface="Arial" panose="020B0604020202020204" pitchFamily="34" charset="0"/>
                <a:cs typeface="Arial" panose="020B0604020202020204" pitchFamily="34" charset="0"/>
              </a:rPr>
              <a:t>Seite 12-15</a:t>
            </a:r>
          </a:p>
          <a:p>
            <a:r>
              <a:rPr lang="de-DE" altLang="de-DE" sz="2200" dirty="0">
                <a:latin typeface="Arial" panose="020B0604020202020204" pitchFamily="34" charset="0"/>
                <a:cs typeface="Arial" panose="020B0604020202020204" pitchFamily="34" charset="0"/>
              </a:rPr>
              <a:t>Leitsatz der Schule </a:t>
            </a:r>
            <a:r>
              <a:rPr lang="de-DE" altLang="de-DE" sz="1200" dirty="0">
                <a:latin typeface="Arial" panose="020B0604020202020204" pitchFamily="34" charset="0"/>
                <a:cs typeface="Arial" panose="020B0604020202020204" pitchFamily="34" charset="0"/>
              </a:rPr>
              <a:t>Seite 16</a:t>
            </a:r>
          </a:p>
          <a:p>
            <a:r>
              <a:rPr lang="de-DE" altLang="de-DE" sz="2200" dirty="0">
                <a:latin typeface="Arial" panose="020B0604020202020204" pitchFamily="34" charset="0"/>
                <a:cs typeface="Arial" panose="020B0604020202020204" pitchFamily="34" charset="0"/>
              </a:rPr>
              <a:t>Situation in Teningen </a:t>
            </a:r>
            <a:r>
              <a:rPr lang="de-DE" altLang="de-DE" sz="1200" dirty="0">
                <a:latin typeface="Arial" panose="020B0604020202020204" pitchFamily="34" charset="0"/>
                <a:cs typeface="Arial" panose="020B0604020202020204" pitchFamily="34" charset="0"/>
              </a:rPr>
              <a:t>Seite 17</a:t>
            </a:r>
          </a:p>
          <a:p>
            <a:r>
              <a:rPr lang="de-DE" altLang="de-DE" sz="2200" dirty="0">
                <a:latin typeface="Arial" panose="020B0604020202020204" pitchFamily="34" charset="0"/>
                <a:cs typeface="Arial" panose="020B0604020202020204" pitchFamily="34" charset="0"/>
              </a:rPr>
              <a:t>Ganztagesbetreuung </a:t>
            </a:r>
            <a:r>
              <a:rPr lang="de-DE" altLang="de-DE" sz="1200" dirty="0">
                <a:latin typeface="Arial" panose="020B0604020202020204" pitchFamily="34" charset="0"/>
                <a:cs typeface="Arial" panose="020B0604020202020204" pitchFamily="34" charset="0"/>
              </a:rPr>
              <a:t>Seite 18</a:t>
            </a:r>
          </a:p>
          <a:p>
            <a:r>
              <a:rPr lang="de-DE" altLang="de-DE" sz="2200" dirty="0">
                <a:latin typeface="Arial" panose="020B0604020202020204" pitchFamily="34" charset="0"/>
                <a:cs typeface="Arial" panose="020B0604020202020204" pitchFamily="34" charset="0"/>
              </a:rPr>
              <a:t>Formular </a:t>
            </a:r>
            <a:r>
              <a:rPr lang="de-DE" altLang="de-DE" sz="1200" dirty="0">
                <a:latin typeface="Arial" panose="020B0604020202020204" pitchFamily="34" charset="0"/>
                <a:cs typeface="Arial" panose="020B0604020202020204" pitchFamily="34" charset="0"/>
              </a:rPr>
              <a:t>Seite 19</a:t>
            </a:r>
          </a:p>
          <a:p>
            <a:r>
              <a:rPr lang="de-DE" altLang="de-DE" sz="2200" dirty="0" err="1">
                <a:latin typeface="Arial" panose="020B0604020202020204" pitchFamily="34" charset="0"/>
                <a:cs typeface="Arial" panose="020B0604020202020204" pitchFamily="34" charset="0"/>
              </a:rPr>
              <a:t>StayInformed</a:t>
            </a:r>
            <a:r>
              <a:rPr lang="de-DE" altLang="de-DE" sz="2200" dirty="0">
                <a:latin typeface="Arial" panose="020B0604020202020204" pitchFamily="34" charset="0"/>
                <a:cs typeface="Arial" panose="020B0604020202020204" pitchFamily="34" charset="0"/>
              </a:rPr>
              <a:t> App </a:t>
            </a:r>
            <a:r>
              <a:rPr lang="de-DE" altLang="de-DE" sz="1200" dirty="0">
                <a:latin typeface="Arial" panose="020B0604020202020204" pitchFamily="34" charset="0"/>
                <a:cs typeface="Arial" panose="020B0604020202020204" pitchFamily="34" charset="0"/>
              </a:rPr>
              <a:t>Seite 20</a:t>
            </a:r>
          </a:p>
          <a:p>
            <a:r>
              <a:rPr lang="de-DE" altLang="de-DE" sz="2200" dirty="0">
                <a:latin typeface="Arial" panose="020B0604020202020204" pitchFamily="34" charset="0"/>
                <a:cs typeface="Arial" panose="020B0604020202020204" pitchFamily="34" charset="0"/>
              </a:rPr>
              <a:t>Anmeldung </a:t>
            </a:r>
            <a:r>
              <a:rPr lang="de-DE" altLang="de-DE" sz="1200" dirty="0">
                <a:latin typeface="Arial" panose="020B0604020202020204" pitchFamily="34" charset="0"/>
                <a:cs typeface="Arial" panose="020B0604020202020204" pitchFamily="34" charset="0"/>
              </a:rPr>
              <a:t>Seite 21</a:t>
            </a:r>
          </a:p>
          <a:p>
            <a:r>
              <a:rPr lang="de-DE" altLang="de-DE" sz="2200" dirty="0">
                <a:latin typeface="Arial" panose="020B0604020202020204" pitchFamily="34" charset="0"/>
                <a:cs typeface="Arial" panose="020B0604020202020204" pitchFamily="34" charset="0"/>
              </a:rPr>
              <a:t>Termine </a:t>
            </a:r>
            <a:r>
              <a:rPr lang="de-DE" altLang="de-DE" sz="1200" dirty="0">
                <a:latin typeface="Arial" panose="020B0604020202020204" pitchFamily="34" charset="0"/>
                <a:cs typeface="Arial" panose="020B0604020202020204" pitchFamily="34" charset="0"/>
              </a:rPr>
              <a:t>Seite 21-22</a:t>
            </a:r>
          </a:p>
        </p:txBody>
      </p:sp>
      <p:sp>
        <p:nvSpPr>
          <p:cNvPr id="4" name="Foliennummernplatzhalter 3"/>
          <p:cNvSpPr>
            <a:spLocks noGrp="1"/>
          </p:cNvSpPr>
          <p:nvPr>
            <p:ph type="sldNum" sz="quarter" idx="15"/>
          </p:nvPr>
        </p:nvSpPr>
        <p:spPr/>
        <p:txBody>
          <a:bodyPr/>
          <a:lstStyle/>
          <a:p>
            <a:fld id="{5B7A0539-5E72-4A4E-B635-CE2408C29929}" type="slidenum">
              <a:rPr lang="de-DE" smtClean="0"/>
              <a:t>2</a:t>
            </a:fld>
            <a:endParaRPr lang="de-DE" dirty="0"/>
          </a:p>
        </p:txBody>
      </p:sp>
    </p:spTree>
    <p:extLst>
      <p:ext uri="{BB962C8B-B14F-4D97-AF65-F5344CB8AC3E}">
        <p14:creationId xmlns:p14="http://schemas.microsoft.com/office/powerpoint/2010/main" val="15718280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latin typeface="Arial" panose="020B0604020202020204" pitchFamily="34" charset="0"/>
                <a:cs typeface="Arial" panose="020B0604020202020204" pitchFamily="34" charset="0"/>
              </a:rPr>
              <a:t>Stay</a:t>
            </a: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Informed</a:t>
            </a:r>
            <a:r>
              <a:rPr lang="de-DE" dirty="0">
                <a:latin typeface="Arial" panose="020B0604020202020204" pitchFamily="34" charset="0"/>
                <a:cs typeface="Arial" panose="020B0604020202020204" pitchFamily="34" charset="0"/>
              </a:rPr>
              <a:t> App</a:t>
            </a:r>
          </a:p>
        </p:txBody>
      </p:sp>
      <p:sp>
        <p:nvSpPr>
          <p:cNvPr id="3" name="Inhaltsplatzhalter 2"/>
          <p:cNvSpPr>
            <a:spLocks noGrp="1"/>
          </p:cNvSpPr>
          <p:nvPr>
            <p:ph sz="quarter" idx="1"/>
          </p:nvPr>
        </p:nvSpPr>
        <p:spPr>
          <a:xfrm>
            <a:off x="457200" y="1600200"/>
            <a:ext cx="7467600" cy="4565104"/>
          </a:xfrm>
        </p:spPr>
        <p:txBody>
          <a:bodyPr>
            <a:noAutofit/>
          </a:bodyPr>
          <a:lstStyle/>
          <a:p>
            <a:pPr marL="0" indent="0">
              <a:buNone/>
            </a:pPr>
            <a:r>
              <a:rPr lang="de-DE" sz="1200" dirty="0">
                <a:latin typeface="Arial" panose="020B0604020202020204" pitchFamily="34" charset="0"/>
                <a:cs typeface="Arial" panose="020B0604020202020204" pitchFamily="34" charset="0"/>
              </a:rPr>
              <a:t>Wir informieren Sie mit einer modernen, zeitgemäßen App über Nachrichten und Termine aus unserer Schule.</a:t>
            </a:r>
            <a:br>
              <a:rPr lang="de-DE" sz="1200" dirty="0">
                <a:latin typeface="Arial" panose="020B0604020202020204" pitchFamily="34" charset="0"/>
                <a:cs typeface="Arial" panose="020B0604020202020204" pitchFamily="34" charset="0"/>
              </a:rPr>
            </a:br>
            <a:r>
              <a:rPr lang="de-DE" sz="1200" dirty="0">
                <a:latin typeface="Arial" panose="020B0604020202020204" pitchFamily="34" charset="0"/>
                <a:cs typeface="Arial" panose="020B0604020202020204" pitchFamily="34" charset="0"/>
              </a:rPr>
              <a:t>Dadurch leisten wir einen wichtigen Beitrag zum Umweltschutz, da wir enorme Mengen Papier und Druckerpatronen einsparen.  </a:t>
            </a:r>
            <a:br>
              <a:rPr lang="de-DE" sz="1200" dirty="0">
                <a:latin typeface="Arial" panose="020B0604020202020204" pitchFamily="34" charset="0"/>
                <a:cs typeface="Arial" panose="020B0604020202020204" pitchFamily="34" charset="0"/>
              </a:rPr>
            </a:br>
            <a:br>
              <a:rPr lang="de-DE" sz="1200" dirty="0">
                <a:latin typeface="Arial" panose="020B0604020202020204" pitchFamily="34" charset="0"/>
                <a:cs typeface="Arial" panose="020B0604020202020204" pitchFamily="34" charset="0"/>
              </a:rPr>
            </a:br>
            <a:r>
              <a:rPr lang="de-DE" sz="1200" dirty="0">
                <a:latin typeface="Arial" panose="020B0604020202020204" pitchFamily="34" charset="0"/>
                <a:cs typeface="Arial" panose="020B0604020202020204" pitchFamily="34" charset="0"/>
              </a:rPr>
              <a:t>Wir verwenden die </a:t>
            </a:r>
            <a:r>
              <a:rPr lang="de-DE" sz="1200" dirty="0" err="1">
                <a:latin typeface="Arial" panose="020B0604020202020204" pitchFamily="34" charset="0"/>
                <a:cs typeface="Arial" panose="020B0604020202020204" pitchFamily="34" charset="0"/>
              </a:rPr>
              <a:t>Stay</a:t>
            </a:r>
            <a:r>
              <a:rPr lang="de-DE" sz="1200" dirty="0">
                <a:latin typeface="Arial" panose="020B0604020202020204" pitchFamily="34" charset="0"/>
                <a:cs typeface="Arial" panose="020B0604020202020204" pitchFamily="34" charset="0"/>
              </a:rPr>
              <a:t> </a:t>
            </a:r>
            <a:r>
              <a:rPr lang="de-DE" sz="1200" dirty="0" err="1">
                <a:latin typeface="Arial" panose="020B0604020202020204" pitchFamily="34" charset="0"/>
                <a:cs typeface="Arial" panose="020B0604020202020204" pitchFamily="34" charset="0"/>
              </a:rPr>
              <a:t>Informed</a:t>
            </a:r>
            <a:r>
              <a:rPr lang="de-DE" sz="1200" dirty="0">
                <a:latin typeface="Arial" panose="020B0604020202020204" pitchFamily="34" charset="0"/>
                <a:cs typeface="Arial" panose="020B0604020202020204" pitchFamily="34" charset="0"/>
              </a:rPr>
              <a:t> App der </a:t>
            </a:r>
            <a:r>
              <a:rPr lang="de-DE" sz="1200" dirty="0" err="1">
                <a:latin typeface="Arial" panose="020B0604020202020204" pitchFamily="34" charset="0"/>
                <a:cs typeface="Arial" panose="020B0604020202020204" pitchFamily="34" charset="0"/>
              </a:rPr>
              <a:t>Stay</a:t>
            </a:r>
            <a:r>
              <a:rPr lang="de-DE" sz="1200" dirty="0">
                <a:latin typeface="Arial" panose="020B0604020202020204" pitchFamily="34" charset="0"/>
                <a:cs typeface="Arial" panose="020B0604020202020204" pitchFamily="34" charset="0"/>
              </a:rPr>
              <a:t> </a:t>
            </a:r>
            <a:r>
              <a:rPr lang="de-DE" sz="1200" dirty="0" err="1">
                <a:latin typeface="Arial" panose="020B0604020202020204" pitchFamily="34" charset="0"/>
                <a:cs typeface="Arial" panose="020B0604020202020204" pitchFamily="34" charset="0"/>
              </a:rPr>
              <a:t>Informed</a:t>
            </a:r>
            <a:r>
              <a:rPr lang="de-DE" sz="1200" dirty="0">
                <a:latin typeface="Arial" panose="020B0604020202020204" pitchFamily="34" charset="0"/>
                <a:cs typeface="Arial" panose="020B0604020202020204" pitchFamily="34" charset="0"/>
              </a:rPr>
              <a:t> GmbH aus Merzhausen bei Freiburg. </a:t>
            </a:r>
            <a:br>
              <a:rPr lang="de-DE" sz="1200" dirty="0">
                <a:latin typeface="Arial" panose="020B0604020202020204" pitchFamily="34" charset="0"/>
                <a:cs typeface="Arial" panose="020B0604020202020204" pitchFamily="34" charset="0"/>
              </a:rPr>
            </a:br>
            <a:br>
              <a:rPr lang="de-DE" sz="1200" dirty="0">
                <a:latin typeface="Arial" panose="020B0604020202020204" pitchFamily="34" charset="0"/>
                <a:cs typeface="Arial" panose="020B0604020202020204" pitchFamily="34" charset="0"/>
              </a:rPr>
            </a:br>
            <a:r>
              <a:rPr lang="de-DE" sz="1200" b="1" dirty="0">
                <a:latin typeface="Arial" panose="020B0604020202020204" pitchFamily="34" charset="0"/>
                <a:cs typeface="Arial" panose="020B0604020202020204" pitchFamily="34" charset="0"/>
              </a:rPr>
              <a:t>Ihre Vorteile: </a:t>
            </a:r>
            <a:r>
              <a:rPr lang="de-DE" sz="1200" dirty="0">
                <a:latin typeface="Arial" panose="020B0604020202020204" pitchFamily="34" charset="0"/>
                <a:cs typeface="Arial" panose="020B0604020202020204" pitchFamily="34" charset="0"/>
              </a:rPr>
              <a:t> </a:t>
            </a:r>
            <a:br>
              <a:rPr lang="de-DE" sz="1200" dirty="0">
                <a:latin typeface="Arial" panose="020B0604020202020204" pitchFamily="34" charset="0"/>
                <a:cs typeface="Arial" panose="020B0604020202020204" pitchFamily="34" charset="0"/>
              </a:rPr>
            </a:br>
            <a:br>
              <a:rPr lang="de-DE" sz="1200" dirty="0">
                <a:latin typeface="Arial" panose="020B0604020202020204" pitchFamily="34" charset="0"/>
                <a:cs typeface="Arial" panose="020B0604020202020204" pitchFamily="34" charset="0"/>
              </a:rPr>
            </a:br>
            <a:r>
              <a:rPr lang="de-DE" sz="1200" dirty="0">
                <a:latin typeface="Arial" panose="020B0604020202020204" pitchFamily="34" charset="0"/>
                <a:cs typeface="Arial" panose="020B0604020202020204" pitchFamily="34" charset="0"/>
              </a:rPr>
              <a:t>• Sie erhalten wichtige Infos und Termine der Schule direkt auf ihr Smartphone.</a:t>
            </a:r>
          </a:p>
          <a:p>
            <a:pPr marL="0" indent="0">
              <a:buNone/>
            </a:pPr>
            <a:r>
              <a:rPr lang="de-DE" sz="1200" dirty="0">
                <a:latin typeface="Arial" panose="020B0604020202020204" pitchFamily="34" charset="0"/>
                <a:cs typeface="Arial" panose="020B0604020202020204" pitchFamily="34" charset="0"/>
              </a:rPr>
              <a:t>• Sie können beide sorgeberechtigte Elternteile als App-Nutzer eintragen und erhalten gleichberechtigt </a:t>
            </a:r>
            <a:br>
              <a:rPr lang="de-DE" sz="1200" dirty="0">
                <a:latin typeface="Arial" panose="020B0604020202020204" pitchFamily="34" charset="0"/>
                <a:cs typeface="Arial" panose="020B0604020202020204" pitchFamily="34" charset="0"/>
              </a:rPr>
            </a:br>
            <a:r>
              <a:rPr lang="de-DE" sz="1200" dirty="0">
                <a:latin typeface="Arial" panose="020B0604020202020204" pitchFamily="34" charset="0"/>
                <a:cs typeface="Arial" panose="020B0604020202020204" pitchFamily="34" charset="0"/>
              </a:rPr>
              <a:t>   und schnell alle Infos auf Ihr Smartphone.</a:t>
            </a:r>
          </a:p>
          <a:p>
            <a:pPr marL="0" indent="0">
              <a:buNone/>
            </a:pPr>
            <a:r>
              <a:rPr lang="de-DE" sz="1200" dirty="0">
                <a:latin typeface="Arial" panose="020B0604020202020204" pitchFamily="34" charset="0"/>
                <a:cs typeface="Arial" panose="020B0604020202020204" pitchFamily="34" charset="0"/>
              </a:rPr>
              <a:t>• Sie behalten den Überblick über alle Infos aus der Schule, da sie geordnet in der App einlaufen. </a:t>
            </a:r>
            <a:br>
              <a:rPr lang="de-DE" sz="1200" dirty="0">
                <a:latin typeface="Arial" panose="020B0604020202020204" pitchFamily="34" charset="0"/>
                <a:cs typeface="Arial" panose="020B0604020202020204" pitchFamily="34" charset="0"/>
              </a:rPr>
            </a:br>
            <a:r>
              <a:rPr lang="de-DE" sz="1200" dirty="0">
                <a:latin typeface="Arial" panose="020B0604020202020204" pitchFamily="34" charset="0"/>
                <a:cs typeface="Arial" panose="020B0604020202020204" pitchFamily="34" charset="0"/>
              </a:rPr>
              <a:t>   Ein Verlorengehen oder versehentliches Löschen ist nicht möglich. </a:t>
            </a:r>
            <a:br>
              <a:rPr lang="de-DE" sz="1200" dirty="0">
                <a:latin typeface="Arial" panose="020B0604020202020204" pitchFamily="34" charset="0"/>
                <a:cs typeface="Arial" panose="020B0604020202020204" pitchFamily="34" charset="0"/>
              </a:rPr>
            </a:br>
            <a:r>
              <a:rPr lang="de-DE" sz="1200" dirty="0">
                <a:latin typeface="Arial" panose="020B0604020202020204" pitchFamily="34" charset="0"/>
                <a:cs typeface="Arial" panose="020B0604020202020204" pitchFamily="34" charset="0"/>
              </a:rPr>
              <a:t>• Sie können Termine, die wir Ihnen senden, einfach in Ihren persönlichen Smartphone-Kalender</a:t>
            </a:r>
            <a:br>
              <a:rPr lang="de-DE" sz="1200" dirty="0">
                <a:latin typeface="Arial" panose="020B0604020202020204" pitchFamily="34" charset="0"/>
                <a:cs typeface="Arial" panose="020B0604020202020204" pitchFamily="34" charset="0"/>
              </a:rPr>
            </a:br>
            <a:r>
              <a:rPr lang="de-DE" sz="1200" dirty="0">
                <a:latin typeface="Arial" panose="020B0604020202020204" pitchFamily="34" charset="0"/>
                <a:cs typeface="Arial" panose="020B0604020202020204" pitchFamily="34" charset="0"/>
              </a:rPr>
              <a:t>   übernehmen.</a:t>
            </a:r>
            <a:br>
              <a:rPr lang="de-DE" sz="1200" dirty="0">
                <a:latin typeface="Arial" panose="020B0604020202020204" pitchFamily="34" charset="0"/>
                <a:cs typeface="Arial" panose="020B0604020202020204" pitchFamily="34" charset="0"/>
              </a:rPr>
            </a:br>
            <a:r>
              <a:rPr lang="de-DE" sz="1200" dirty="0">
                <a:latin typeface="Arial" panose="020B0604020202020204" pitchFamily="34" charset="0"/>
                <a:cs typeface="Arial" panose="020B0604020202020204" pitchFamily="34" charset="0"/>
              </a:rPr>
              <a:t>• Sie können digitale Rückmeldezettel direkt am Smartphone ausfüllen und an uns zurücksenden.</a:t>
            </a:r>
          </a:p>
          <a:p>
            <a:pPr marL="0" indent="0">
              <a:buNone/>
            </a:pPr>
            <a:r>
              <a:rPr lang="de-DE" sz="1200" dirty="0">
                <a:latin typeface="Arial" panose="020B0604020202020204" pitchFamily="34" charset="0"/>
                <a:cs typeface="Arial" panose="020B0604020202020204" pitchFamily="34" charset="0"/>
              </a:rPr>
              <a:t>• Sie können Ihr Kind über die App abwesend melden. </a:t>
            </a:r>
            <a:br>
              <a:rPr lang="de-DE" sz="1200" dirty="0">
                <a:latin typeface="Arial" panose="020B0604020202020204" pitchFamily="34" charset="0"/>
                <a:cs typeface="Arial" panose="020B0604020202020204" pitchFamily="34" charset="0"/>
              </a:rPr>
            </a:br>
            <a:r>
              <a:rPr lang="de-DE" sz="1200" dirty="0">
                <a:latin typeface="Arial" panose="020B0604020202020204" pitchFamily="34" charset="0"/>
                <a:cs typeface="Arial" panose="020B0604020202020204" pitchFamily="34" charset="0"/>
              </a:rPr>
              <a:t>• Die App ist DSGVO-konform, werbefrei und für die Eltern kostenlos.</a:t>
            </a:r>
          </a:p>
          <a:p>
            <a:pPr marL="0" indent="0">
              <a:buNone/>
            </a:pPr>
            <a:r>
              <a:rPr lang="de-DE" sz="1200" dirty="0">
                <a:latin typeface="Arial" panose="020B0604020202020204" pitchFamily="34" charset="0"/>
                <a:cs typeface="Arial" panose="020B0604020202020204" pitchFamily="34" charset="0"/>
              </a:rPr>
              <a:t>• Ihre Nachrichten und Daten sind im Gegensatz zu anderen gängigen Chatprogrammen für die </a:t>
            </a:r>
            <a:br>
              <a:rPr lang="de-DE" sz="1200" dirty="0">
                <a:latin typeface="Arial" panose="020B0604020202020204" pitchFamily="34" charset="0"/>
                <a:cs typeface="Arial" panose="020B0604020202020204" pitchFamily="34" charset="0"/>
              </a:rPr>
            </a:br>
            <a:r>
              <a:rPr lang="de-DE" sz="1200" dirty="0">
                <a:latin typeface="Arial" panose="020B0604020202020204" pitchFamily="34" charset="0"/>
                <a:cs typeface="Arial" panose="020B0604020202020204" pitchFamily="34" charset="0"/>
              </a:rPr>
              <a:t>  anderen Eltern nicht sichtbar.</a:t>
            </a:r>
          </a:p>
          <a:p>
            <a:pPr marL="0" indent="0">
              <a:buNone/>
            </a:pPr>
            <a:r>
              <a:rPr lang="de-DE" sz="1200" dirty="0">
                <a:latin typeface="Arial" panose="020B0604020202020204" pitchFamily="34" charset="0"/>
                <a:cs typeface="Arial" panose="020B0604020202020204" pitchFamily="34" charset="0"/>
              </a:rPr>
              <a:t>• Ihre Daten werden nicht kommerziell ausgewertet, verkauft oder an unbefugte Dritte weitergegeben.</a:t>
            </a:r>
            <a:br>
              <a:rPr lang="de-DE" sz="1200" dirty="0">
                <a:latin typeface="Arial" panose="020B0604020202020204" pitchFamily="34" charset="0"/>
                <a:cs typeface="Arial" panose="020B0604020202020204" pitchFamily="34" charset="0"/>
              </a:rPr>
            </a:br>
            <a:br>
              <a:rPr lang="de-DE" sz="1200" dirty="0">
                <a:latin typeface="Arial" panose="020B0604020202020204" pitchFamily="34" charset="0"/>
                <a:cs typeface="Arial" panose="020B0604020202020204" pitchFamily="34" charset="0"/>
              </a:rPr>
            </a:br>
            <a:endParaRPr lang="de-DE" sz="1200" dirty="0">
              <a:latin typeface="Arial" panose="020B0604020202020204" pitchFamily="34" charset="0"/>
              <a:cs typeface="Arial" panose="020B0604020202020204" pitchFamily="34" charset="0"/>
            </a:endParaRPr>
          </a:p>
        </p:txBody>
      </p:sp>
      <p:sp>
        <p:nvSpPr>
          <p:cNvPr id="4" name="Foliennummernplatzhalter 3"/>
          <p:cNvSpPr>
            <a:spLocks noGrp="1"/>
          </p:cNvSpPr>
          <p:nvPr>
            <p:ph type="sldNum" sz="quarter" idx="15"/>
          </p:nvPr>
        </p:nvSpPr>
        <p:spPr/>
        <p:txBody>
          <a:bodyPr/>
          <a:lstStyle/>
          <a:p>
            <a:fld id="{5B7A0539-5E72-4A4E-B635-CE2408C29929}" type="slidenum">
              <a:rPr lang="de-DE" smtClean="0"/>
              <a:t>20</a:t>
            </a:fld>
            <a:endParaRPr lang="de-DE"/>
          </a:p>
        </p:txBody>
      </p:sp>
      <p:sp>
        <p:nvSpPr>
          <p:cNvPr id="5" name="Textfeld 4"/>
          <p:cNvSpPr txBox="1"/>
          <p:nvPr/>
        </p:nvSpPr>
        <p:spPr>
          <a:xfrm>
            <a:off x="683568" y="6255258"/>
            <a:ext cx="7344816" cy="276999"/>
          </a:xfrm>
          <a:prstGeom prst="rect">
            <a:avLst/>
          </a:prstGeom>
          <a:noFill/>
        </p:spPr>
        <p:txBody>
          <a:bodyPr wrap="square" rtlCol="0">
            <a:spAutoFit/>
          </a:bodyPr>
          <a:lstStyle/>
          <a:p>
            <a:r>
              <a:rPr lang="de-DE" sz="1200" dirty="0">
                <a:solidFill>
                  <a:srgbClr val="FF0000"/>
                </a:solidFill>
                <a:latin typeface="Arial" panose="020B0604020202020204" pitchFamily="34" charset="0"/>
                <a:cs typeface="Arial" panose="020B0604020202020204" pitchFamily="34" charset="0"/>
              </a:rPr>
              <a:t>Die Installationsanleitung erhalten Sie über ein extra Schreiben oder finden Sie auf unserer Homepage</a:t>
            </a:r>
          </a:p>
        </p:txBody>
      </p:sp>
    </p:spTree>
    <p:extLst>
      <p:ext uri="{BB962C8B-B14F-4D97-AF65-F5344CB8AC3E}">
        <p14:creationId xmlns:p14="http://schemas.microsoft.com/office/powerpoint/2010/main" val="27476678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200" dirty="0">
                <a:latin typeface="Arial" panose="020B0604020202020204" pitchFamily="34" charset="0"/>
                <a:cs typeface="Arial" panose="020B0604020202020204" pitchFamily="34" charset="0"/>
              </a:rPr>
              <a:t>Anmeldung Schulanfänger 2026</a:t>
            </a:r>
          </a:p>
        </p:txBody>
      </p:sp>
      <p:sp>
        <p:nvSpPr>
          <p:cNvPr id="3" name="Foliennummernplatzhalter 2"/>
          <p:cNvSpPr>
            <a:spLocks noGrp="1"/>
          </p:cNvSpPr>
          <p:nvPr>
            <p:ph type="sldNum" sz="quarter" idx="11"/>
          </p:nvPr>
        </p:nvSpPr>
        <p:spPr/>
        <p:txBody>
          <a:bodyPr/>
          <a:lstStyle/>
          <a:p>
            <a:fld id="{5B7A0539-5E72-4A4E-B635-CE2408C29929}" type="slidenum">
              <a:rPr lang="de-DE" smtClean="0"/>
              <a:t>21</a:t>
            </a:fld>
            <a:endParaRPr lang="de-DE"/>
          </a:p>
        </p:txBody>
      </p:sp>
      <p:sp>
        <p:nvSpPr>
          <p:cNvPr id="5" name="Textfeld 4"/>
          <p:cNvSpPr txBox="1"/>
          <p:nvPr/>
        </p:nvSpPr>
        <p:spPr>
          <a:xfrm>
            <a:off x="755576" y="1916832"/>
            <a:ext cx="7200800" cy="2585323"/>
          </a:xfrm>
          <a:prstGeom prst="rect">
            <a:avLst/>
          </a:prstGeom>
          <a:noFill/>
        </p:spPr>
        <p:txBody>
          <a:bodyPr wrap="square" rtlCol="0">
            <a:spAutoFit/>
          </a:bodyPr>
          <a:lstStyle/>
          <a:p>
            <a:r>
              <a:rPr lang="de-DE" dirty="0">
                <a:latin typeface="Arial" panose="020B0604020202020204" pitchFamily="34" charset="0"/>
                <a:cs typeface="Arial" panose="020B0604020202020204" pitchFamily="34" charset="0"/>
              </a:rPr>
              <a:t>Sie erhalten </a:t>
            </a:r>
          </a:p>
          <a:p>
            <a:r>
              <a:rPr lang="de-DE" dirty="0">
                <a:latin typeface="Arial" panose="020B0604020202020204" pitchFamily="34" charset="0"/>
                <a:cs typeface="Arial" panose="020B0604020202020204" pitchFamily="34" charset="0"/>
              </a:rPr>
              <a:t>über den Kindergarten ein zweiseitiges Anmelde-Formular.</a:t>
            </a:r>
          </a:p>
          <a:p>
            <a:r>
              <a:rPr lang="de-DE" dirty="0">
                <a:latin typeface="Arial" panose="020B0604020202020204" pitchFamily="34" charset="0"/>
                <a:cs typeface="Arial" panose="020B0604020202020204" pitchFamily="34" charset="0"/>
              </a:rPr>
              <a:t>Füllen Sie dieses bitte leserlich aus und unterschreiben es.</a:t>
            </a:r>
          </a:p>
          <a:p>
            <a:endParaRPr lang="de-DE" dirty="0">
              <a:latin typeface="Arial" panose="020B0604020202020204" pitchFamily="34" charset="0"/>
              <a:cs typeface="Arial" panose="020B0604020202020204" pitchFamily="34" charset="0"/>
            </a:endParaRPr>
          </a:p>
          <a:p>
            <a:r>
              <a:rPr lang="de-DE" dirty="0">
                <a:latin typeface="Arial" panose="020B0604020202020204" pitchFamily="34" charset="0"/>
                <a:cs typeface="Arial" panose="020B0604020202020204" pitchFamily="34" charset="0"/>
              </a:rPr>
              <a:t>Abgabe –Termin im Kindergarten ist Donnerstag, 23.Oktober 2025</a:t>
            </a:r>
          </a:p>
          <a:p>
            <a:endParaRPr lang="de-DE" dirty="0">
              <a:latin typeface="Arial" panose="020B0604020202020204" pitchFamily="34" charset="0"/>
              <a:cs typeface="Arial" panose="020B0604020202020204" pitchFamily="34" charset="0"/>
            </a:endParaRPr>
          </a:p>
          <a:p>
            <a:r>
              <a:rPr lang="de-DE" dirty="0">
                <a:latin typeface="Arial" panose="020B0604020202020204" pitchFamily="34" charset="0"/>
                <a:cs typeface="Arial" panose="020B0604020202020204" pitchFamily="34" charset="0"/>
              </a:rPr>
              <a:t>Es handelt sich nur um eine Anmeldung und Erfassung der Daten Ihres Kindes.</a:t>
            </a:r>
          </a:p>
          <a:p>
            <a:r>
              <a:rPr lang="de-DE" b="1" dirty="0">
                <a:latin typeface="Arial" panose="020B0604020202020204" pitchFamily="34" charset="0"/>
                <a:cs typeface="Arial" panose="020B0604020202020204" pitchFamily="34" charset="0"/>
              </a:rPr>
              <a:t>Es ist keine Aufnahme bzw.  Zusage des Schulhauses. </a:t>
            </a:r>
          </a:p>
        </p:txBody>
      </p:sp>
    </p:spTree>
    <p:extLst>
      <p:ext uri="{BB962C8B-B14F-4D97-AF65-F5344CB8AC3E}">
        <p14:creationId xmlns:p14="http://schemas.microsoft.com/office/powerpoint/2010/main" val="32010782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2808" y="620688"/>
            <a:ext cx="7467600" cy="1143000"/>
          </a:xfrm>
        </p:spPr>
        <p:txBody>
          <a:bodyPr>
            <a:normAutofit/>
          </a:bodyPr>
          <a:lstStyle/>
          <a:p>
            <a:pPr marL="552450" indent="-552450">
              <a:lnSpc>
                <a:spcPct val="80000"/>
              </a:lnSpc>
              <a:defRPr/>
            </a:pPr>
            <a:r>
              <a:rPr lang="de-DE" sz="3200" b="1" dirty="0">
                <a:latin typeface="Arial" panose="020B0604020202020204" pitchFamily="34" charset="0"/>
                <a:cs typeface="Arial" panose="020B0604020202020204" pitchFamily="34" charset="0"/>
              </a:rPr>
              <a:t>Offizielle Aufnahme im Rektorat</a:t>
            </a:r>
            <a:br>
              <a:rPr lang="de-DE" sz="3200" b="1" dirty="0">
                <a:latin typeface="Arial" panose="020B0604020202020204" pitchFamily="34" charset="0"/>
                <a:cs typeface="Arial" panose="020B0604020202020204" pitchFamily="34" charset="0"/>
              </a:rPr>
            </a:br>
            <a:endParaRPr lang="de-DE" dirty="0"/>
          </a:p>
        </p:txBody>
      </p:sp>
      <p:sp>
        <p:nvSpPr>
          <p:cNvPr id="3" name="Inhaltsplatzhalter 2"/>
          <p:cNvSpPr>
            <a:spLocks noGrp="1"/>
          </p:cNvSpPr>
          <p:nvPr>
            <p:ph sz="quarter" idx="1"/>
          </p:nvPr>
        </p:nvSpPr>
        <p:spPr>
          <a:xfrm>
            <a:off x="641470" y="3501007"/>
            <a:ext cx="7467600" cy="3024337"/>
          </a:xfrm>
        </p:spPr>
        <p:txBody>
          <a:bodyPr>
            <a:normAutofit lnSpcReduction="10000"/>
          </a:bodyPr>
          <a:lstStyle/>
          <a:p>
            <a:pPr marL="552450" indent="-552450">
              <a:lnSpc>
                <a:spcPct val="80000"/>
              </a:lnSpc>
              <a:buNone/>
              <a:defRPr/>
            </a:pPr>
            <a:br>
              <a:rPr lang="de-DE" sz="3600" b="1" dirty="0">
                <a:latin typeface="Arial" panose="020B0604020202020204" pitchFamily="34" charset="0"/>
                <a:cs typeface="Arial" panose="020B0604020202020204" pitchFamily="34" charset="0"/>
              </a:rPr>
            </a:br>
            <a:r>
              <a:rPr lang="de-DE" sz="3200" dirty="0">
                <a:latin typeface="Arial" panose="020B0604020202020204" pitchFamily="34" charset="0"/>
                <a:cs typeface="Arial" panose="020B0604020202020204" pitchFamily="34" charset="0"/>
              </a:rPr>
              <a:t>Wichtig: </a:t>
            </a:r>
            <a:r>
              <a:rPr lang="de-DE" sz="3200" b="1" dirty="0">
                <a:latin typeface="Arial" panose="020B0604020202020204" pitchFamily="34" charset="0"/>
                <a:cs typeface="Arial" panose="020B0604020202020204" pitchFamily="34" charset="0"/>
              </a:rPr>
              <a:t>Das Kind </a:t>
            </a:r>
          </a:p>
          <a:p>
            <a:pPr marL="552450" indent="-552450">
              <a:lnSpc>
                <a:spcPct val="80000"/>
              </a:lnSpc>
              <a:buNone/>
              <a:defRPr/>
            </a:pPr>
            <a:r>
              <a:rPr lang="de-DE" sz="2000" dirty="0">
                <a:latin typeface="Arial" panose="020B0604020202020204" pitchFamily="34" charset="0"/>
                <a:cs typeface="Arial" panose="020B0604020202020204" pitchFamily="34" charset="0"/>
              </a:rPr>
              <a:t>		und folgende Unterlagen mitbringen		</a:t>
            </a:r>
          </a:p>
          <a:p>
            <a:pPr marL="1352550" lvl="2" indent="-552450">
              <a:lnSpc>
                <a:spcPct val="80000"/>
              </a:lnSpc>
              <a:defRPr/>
            </a:pPr>
            <a:r>
              <a:rPr lang="de-DE" sz="2400" dirty="0">
                <a:latin typeface="Arial" panose="020B0604020202020204" pitchFamily="34" charset="0"/>
                <a:cs typeface="Arial" panose="020B0604020202020204" pitchFamily="34" charset="0"/>
              </a:rPr>
              <a:t>Impfpass</a:t>
            </a:r>
          </a:p>
          <a:p>
            <a:pPr marL="1352550" lvl="2" indent="-552450">
              <a:lnSpc>
                <a:spcPct val="80000"/>
              </a:lnSpc>
              <a:defRPr/>
            </a:pPr>
            <a:r>
              <a:rPr lang="de-DE" sz="2400" dirty="0">
                <a:latin typeface="Arial" panose="020B0604020202020204" pitchFamily="34" charset="0"/>
                <a:cs typeface="Arial" panose="020B0604020202020204" pitchFamily="34" charset="0"/>
              </a:rPr>
              <a:t>Geburtsurkunde</a:t>
            </a:r>
          </a:p>
          <a:p>
            <a:pPr marL="1352550" lvl="2" indent="-552450">
              <a:lnSpc>
                <a:spcPct val="80000"/>
              </a:lnSpc>
              <a:defRPr/>
            </a:pPr>
            <a:r>
              <a:rPr lang="de-DE" sz="2400" dirty="0">
                <a:latin typeface="Arial" panose="020B0604020202020204" pitchFamily="34" charset="0"/>
                <a:cs typeface="Arial" panose="020B0604020202020204" pitchFamily="34" charset="0"/>
              </a:rPr>
              <a:t>Ärztl. Kurzbericht über Schuleingangsuntersuchung </a:t>
            </a:r>
          </a:p>
          <a:p>
            <a:pPr marL="552450" indent="-552450">
              <a:lnSpc>
                <a:spcPct val="80000"/>
              </a:lnSpc>
              <a:buNone/>
              <a:defRPr/>
            </a:pPr>
            <a:r>
              <a:rPr lang="de-DE" sz="2800" dirty="0"/>
              <a:t>		</a:t>
            </a:r>
          </a:p>
          <a:p>
            <a:endParaRPr lang="de-DE" dirty="0"/>
          </a:p>
        </p:txBody>
      </p:sp>
      <p:sp>
        <p:nvSpPr>
          <p:cNvPr id="4" name="Foliennummernplatzhalter 3"/>
          <p:cNvSpPr>
            <a:spLocks noGrp="1"/>
          </p:cNvSpPr>
          <p:nvPr>
            <p:ph type="sldNum" sz="quarter" idx="15"/>
          </p:nvPr>
        </p:nvSpPr>
        <p:spPr/>
        <p:txBody>
          <a:bodyPr/>
          <a:lstStyle/>
          <a:p>
            <a:fld id="{5B7A0539-5E72-4A4E-B635-CE2408C29929}" type="slidenum">
              <a:rPr lang="de-DE" smtClean="0"/>
              <a:t>22</a:t>
            </a:fld>
            <a:endParaRPr lang="de-DE"/>
          </a:p>
        </p:txBody>
      </p:sp>
      <p:sp>
        <p:nvSpPr>
          <p:cNvPr id="8" name="Textfeld 7"/>
          <p:cNvSpPr txBox="1"/>
          <p:nvPr/>
        </p:nvSpPr>
        <p:spPr>
          <a:xfrm>
            <a:off x="641470" y="1628800"/>
            <a:ext cx="6912768" cy="2031325"/>
          </a:xfrm>
          <a:prstGeom prst="rect">
            <a:avLst/>
          </a:prstGeom>
          <a:noFill/>
        </p:spPr>
        <p:txBody>
          <a:bodyPr wrap="square" rtlCol="0">
            <a:spAutoFit/>
          </a:bodyPr>
          <a:lstStyle/>
          <a:p>
            <a:r>
              <a:rPr lang="de-DE" dirty="0">
                <a:latin typeface="Arial" panose="020B0604020202020204" pitchFamily="34" charset="0"/>
                <a:cs typeface="Arial" panose="020B0604020202020204" pitchFamily="34" charset="0"/>
              </a:rPr>
              <a:t>Die offizielle Aufnahme findet im Zeitraum vom </a:t>
            </a:r>
            <a:br>
              <a:rPr lang="de-DE" dirty="0">
                <a:latin typeface="Arial" panose="020B0604020202020204" pitchFamily="34" charset="0"/>
                <a:cs typeface="Arial" panose="020B0604020202020204" pitchFamily="34" charset="0"/>
              </a:rPr>
            </a:br>
            <a:r>
              <a:rPr lang="de-DE" b="1" dirty="0">
                <a:latin typeface="Arial" panose="020B0604020202020204" pitchFamily="34" charset="0"/>
                <a:cs typeface="Arial" panose="020B0604020202020204" pitchFamily="34" charset="0"/>
              </a:rPr>
              <a:t>16. März bis 26. März 2026 statt. </a:t>
            </a:r>
          </a:p>
          <a:p>
            <a:r>
              <a:rPr lang="de-DE" dirty="0">
                <a:latin typeface="Arial" panose="020B0604020202020204" pitchFamily="34" charset="0"/>
                <a:cs typeface="Arial" panose="020B0604020202020204" pitchFamily="34" charset="0"/>
              </a:rPr>
              <a:t>Die Termin-Listen  werden  in den einzelnen Kindergärten </a:t>
            </a:r>
            <a:br>
              <a:rPr lang="de-DE" dirty="0">
                <a:latin typeface="Arial" panose="020B0604020202020204" pitchFamily="34" charset="0"/>
                <a:cs typeface="Arial" panose="020B0604020202020204" pitchFamily="34" charset="0"/>
              </a:rPr>
            </a:br>
            <a:r>
              <a:rPr lang="de-DE" b="1" dirty="0">
                <a:latin typeface="Arial" panose="020B0604020202020204" pitchFamily="34" charset="0"/>
                <a:cs typeface="Arial" panose="020B0604020202020204" pitchFamily="34" charset="0"/>
              </a:rPr>
              <a:t>Anfang März ausgehängt.</a:t>
            </a:r>
          </a:p>
          <a:p>
            <a:r>
              <a:rPr lang="de-DE" dirty="0">
                <a:latin typeface="Arial" panose="020B0604020202020204" pitchFamily="34" charset="0"/>
                <a:cs typeface="Arial" panose="020B0604020202020204" pitchFamily="34" charset="0"/>
              </a:rPr>
              <a:t>Rufen Sie gerne an, wenn Sie Informationen zur Anmeldung benötigen.</a:t>
            </a:r>
          </a:p>
          <a:p>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93734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marL="0" indent="0"/>
            <a:r>
              <a:rPr lang="de-DE" dirty="0">
                <a:latin typeface="Arial" panose="020B0604020202020204" pitchFamily="34" charset="0"/>
                <a:cs typeface="Arial" panose="020B0604020202020204" pitchFamily="34" charset="0"/>
              </a:rPr>
              <a:t>Vielen Dank für Ihr Interesse an unserer Schule</a:t>
            </a:r>
          </a:p>
        </p:txBody>
      </p:sp>
      <p:sp>
        <p:nvSpPr>
          <p:cNvPr id="3" name="Inhaltsplatzhalter 2"/>
          <p:cNvSpPr>
            <a:spLocks noGrp="1"/>
          </p:cNvSpPr>
          <p:nvPr>
            <p:ph sz="quarter" idx="1"/>
          </p:nvPr>
        </p:nvSpPr>
        <p:spPr/>
        <p:txBody>
          <a:bodyPr/>
          <a:lstStyle/>
          <a:p>
            <a:pPr marL="0" indent="0">
              <a:buNone/>
            </a:pPr>
            <a:r>
              <a:rPr lang="de-DE" sz="2000" dirty="0">
                <a:latin typeface="Arial" panose="020B0604020202020204" pitchFamily="34" charset="0"/>
                <a:cs typeface="Arial" panose="020B0604020202020204" pitchFamily="34" charset="0"/>
              </a:rPr>
              <a:t>Weitere Informationen finden Sie auf unserer Homepage unter </a:t>
            </a:r>
            <a:r>
              <a:rPr lang="de-DE" sz="2000" dirty="0">
                <a:latin typeface="Arial" panose="020B0604020202020204" pitchFamily="34" charset="0"/>
                <a:cs typeface="Arial" panose="020B0604020202020204" pitchFamily="34" charset="0"/>
                <a:hlinkClick r:id="rId2"/>
              </a:rPr>
              <a:t>www.hebel-gs-teningen.de</a:t>
            </a:r>
            <a:endParaRPr lang="de-DE" sz="2000" dirty="0">
              <a:latin typeface="Arial" panose="020B0604020202020204" pitchFamily="34" charset="0"/>
              <a:cs typeface="Arial" panose="020B0604020202020204" pitchFamily="34" charset="0"/>
            </a:endParaRPr>
          </a:p>
          <a:p>
            <a:pPr marL="0" indent="0">
              <a:buNone/>
            </a:pPr>
            <a:r>
              <a:rPr lang="de-DE" sz="2000" dirty="0">
                <a:latin typeface="Arial" panose="020B0604020202020204" pitchFamily="34" charset="0"/>
                <a:cs typeface="Arial" panose="020B0604020202020204" pitchFamily="34" charset="0"/>
              </a:rPr>
              <a:t>Falls Sie Fragen schreiben Sie eine Mail oder rufen Sie bitte an. Das Sekretariat ist Montag, Dienstag und Donnerstag von 8.15  Uhr bis 11.30 Uhr besetzt und unter 07641 9555710 erreichbar oder per Mail an poststelle@04150496.schule.bwl.de</a:t>
            </a:r>
          </a:p>
          <a:p>
            <a:pPr marL="0" indent="0">
              <a:buNone/>
            </a:pPr>
            <a:br>
              <a:rPr lang="de-DE" dirty="0">
                <a:latin typeface="Arial" panose="020B0604020202020204" pitchFamily="34" charset="0"/>
                <a:cs typeface="Arial" panose="020B0604020202020204" pitchFamily="34" charset="0"/>
              </a:rPr>
            </a:br>
            <a:r>
              <a:rPr lang="de-DE" dirty="0">
                <a:latin typeface="Arial" panose="020B0604020202020204" pitchFamily="34" charset="0"/>
                <a:cs typeface="Arial" panose="020B0604020202020204" pitchFamily="34" charset="0"/>
              </a:rPr>
              <a:t>Viele Grüße</a:t>
            </a:r>
          </a:p>
          <a:p>
            <a:pPr marL="0" indent="0">
              <a:buNone/>
            </a:pPr>
            <a:r>
              <a:rPr lang="de-DE" dirty="0">
                <a:latin typeface="Arial" panose="020B0604020202020204" pitchFamily="34" charset="0"/>
                <a:cs typeface="Arial" panose="020B0604020202020204" pitchFamily="34" charset="0"/>
              </a:rPr>
              <a:t>Ihre </a:t>
            </a:r>
          </a:p>
        </p:txBody>
      </p:sp>
      <p:sp>
        <p:nvSpPr>
          <p:cNvPr id="4" name="Foliennummernplatzhalter 3"/>
          <p:cNvSpPr>
            <a:spLocks noGrp="1"/>
          </p:cNvSpPr>
          <p:nvPr>
            <p:ph type="sldNum" sz="quarter" idx="15"/>
          </p:nvPr>
        </p:nvSpPr>
        <p:spPr/>
        <p:txBody>
          <a:bodyPr/>
          <a:lstStyle/>
          <a:p>
            <a:fld id="{5B7A0539-5E72-4A4E-B635-CE2408C29929}" type="slidenum">
              <a:rPr lang="de-DE" smtClean="0"/>
              <a:t>23</a:t>
            </a:fld>
            <a:endParaRPr lang="de-DE"/>
          </a:p>
        </p:txBody>
      </p:sp>
      <p:pic>
        <p:nvPicPr>
          <p:cNvPr id="5" name="Grafi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5616" y="4797152"/>
            <a:ext cx="1254628" cy="547163"/>
          </a:xfrm>
          <a:prstGeom prst="rect">
            <a:avLst/>
          </a:prstGeom>
        </p:spPr>
      </p:pic>
    </p:spTree>
    <p:extLst>
      <p:ext uri="{BB962C8B-B14F-4D97-AF65-F5344CB8AC3E}">
        <p14:creationId xmlns:p14="http://schemas.microsoft.com/office/powerpoint/2010/main" val="3125989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7467600" cy="490066"/>
          </a:xfrm>
        </p:spPr>
        <p:txBody>
          <a:bodyPr>
            <a:normAutofit fontScale="90000"/>
          </a:bodyPr>
          <a:lstStyle/>
          <a:p>
            <a:r>
              <a:rPr lang="de-DE" dirty="0" err="1">
                <a:latin typeface="Arial" panose="020B0604020202020204" pitchFamily="34" charset="0"/>
                <a:cs typeface="Arial" panose="020B0604020202020204" pitchFamily="34" charset="0"/>
              </a:rPr>
              <a:t>SchulBereitschaft</a:t>
            </a:r>
            <a:r>
              <a:rPr lang="de-DE" dirty="0">
                <a:latin typeface="Arial" panose="020B0604020202020204" pitchFamily="34" charset="0"/>
                <a:cs typeface="Arial" panose="020B0604020202020204" pitchFamily="34" charset="0"/>
              </a:rPr>
              <a:t> / Schulfähigkeit</a:t>
            </a:r>
          </a:p>
        </p:txBody>
      </p:sp>
      <p:sp>
        <p:nvSpPr>
          <p:cNvPr id="3" name="Inhaltsplatzhalter 2"/>
          <p:cNvSpPr>
            <a:spLocks noGrp="1"/>
          </p:cNvSpPr>
          <p:nvPr>
            <p:ph sz="quarter" idx="1"/>
          </p:nvPr>
        </p:nvSpPr>
        <p:spPr>
          <a:xfrm>
            <a:off x="667520" y="2267206"/>
            <a:ext cx="6496768" cy="1737858"/>
          </a:xfrm>
        </p:spPr>
        <p:txBody>
          <a:bodyPr/>
          <a:lstStyle/>
          <a:p>
            <a:pPr>
              <a:lnSpc>
                <a:spcPct val="80000"/>
              </a:lnSpc>
            </a:pPr>
            <a:r>
              <a:rPr lang="de-DE" altLang="de-DE" dirty="0">
                <a:latin typeface="Arial" panose="020B0604020202020204" pitchFamily="34" charset="0"/>
                <a:cs typeface="Arial" panose="020B0604020202020204" pitchFamily="34" charset="0"/>
              </a:rPr>
              <a:t>Ihr Kind muss Schulbereitschaft /Schulfähigkeit mitbringen</a:t>
            </a:r>
          </a:p>
          <a:p>
            <a:pPr>
              <a:lnSpc>
                <a:spcPct val="80000"/>
              </a:lnSpc>
            </a:pPr>
            <a:r>
              <a:rPr lang="de-DE" altLang="de-DE" dirty="0">
                <a:latin typeface="Arial" panose="020B0604020202020204" pitchFamily="34" charset="0"/>
                <a:cs typeface="Arial" panose="020B0604020202020204" pitchFamily="34" charset="0"/>
              </a:rPr>
              <a:t>Schulfähigkeit /Schulbereitschaft setzt sich aus 4 Bereichen zusammen</a:t>
            </a:r>
          </a:p>
          <a:p>
            <a:pPr marL="0" indent="0">
              <a:lnSpc>
                <a:spcPct val="80000"/>
              </a:lnSpc>
              <a:buNone/>
            </a:pPr>
            <a:endParaRPr lang="de-DE" altLang="de-DE" dirty="0"/>
          </a:p>
        </p:txBody>
      </p:sp>
      <p:sp>
        <p:nvSpPr>
          <p:cNvPr id="4" name="Textfeld 3"/>
          <p:cNvSpPr txBox="1"/>
          <p:nvPr/>
        </p:nvSpPr>
        <p:spPr>
          <a:xfrm>
            <a:off x="683568" y="908720"/>
            <a:ext cx="6480720" cy="1200329"/>
          </a:xfrm>
          <a:prstGeom prst="rect">
            <a:avLst/>
          </a:prstGeom>
          <a:noFill/>
        </p:spPr>
        <p:txBody>
          <a:bodyPr wrap="square" rtlCol="0">
            <a:spAutoFit/>
          </a:bodyPr>
          <a:lstStyle/>
          <a:p>
            <a:r>
              <a:rPr lang="de-DE" dirty="0">
                <a:solidFill>
                  <a:schemeClr val="accent1"/>
                </a:solidFill>
                <a:latin typeface="Arial" panose="020B0604020202020204" pitchFamily="34" charset="0"/>
                <a:cs typeface="Arial" panose="020B0604020202020204" pitchFamily="34" charset="0"/>
              </a:rPr>
              <a:t>Ihr  Kind ist bei uns an der Schule angemeldet worden und somit schulpflichtig. Das Kind ist schulpflichtig, wenn es bis zum 30. Juni dieses Jahres sechs Jahre alt wird oder Sie eine vorzeitige Einschulung beantragt haben.</a:t>
            </a:r>
          </a:p>
        </p:txBody>
      </p:sp>
      <p:grpSp>
        <p:nvGrpSpPr>
          <p:cNvPr id="6" name="Organization Chart 21"/>
          <p:cNvGrpSpPr>
            <a:grpSpLocks/>
          </p:cNvGrpSpPr>
          <p:nvPr/>
        </p:nvGrpSpPr>
        <p:grpSpPr bwMode="auto">
          <a:xfrm>
            <a:off x="395536" y="3356992"/>
            <a:ext cx="7370642" cy="2648349"/>
            <a:chOff x="272" y="999"/>
            <a:chExt cx="3888" cy="557"/>
          </a:xfrm>
        </p:grpSpPr>
        <p:cxnSp>
          <p:nvCxnSpPr>
            <p:cNvPr id="7" name="_s1040"/>
            <p:cNvCxnSpPr>
              <a:cxnSpLocks noChangeShapeType="1"/>
              <a:stCxn id="15" idx="0"/>
              <a:endCxn id="11" idx="2"/>
            </p:cNvCxnSpPr>
            <p:nvPr/>
          </p:nvCxnSpPr>
          <p:spPr bwMode="auto">
            <a:xfrm rot="16200000" flipV="1">
              <a:off x="2900" y="603"/>
              <a:ext cx="144" cy="1512"/>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8" name="_s1041"/>
            <p:cNvCxnSpPr>
              <a:cxnSpLocks noChangeShapeType="1"/>
              <a:stCxn id="14" idx="0"/>
              <a:endCxn id="11" idx="2"/>
            </p:cNvCxnSpPr>
            <p:nvPr/>
          </p:nvCxnSpPr>
          <p:spPr bwMode="auto">
            <a:xfrm rot="16200000" flipV="1">
              <a:off x="2396" y="1107"/>
              <a:ext cx="144" cy="504"/>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9" name="_s1042"/>
            <p:cNvCxnSpPr>
              <a:cxnSpLocks noChangeShapeType="1"/>
              <a:stCxn id="13" idx="0"/>
              <a:endCxn id="11" idx="2"/>
            </p:cNvCxnSpPr>
            <p:nvPr/>
          </p:nvCxnSpPr>
          <p:spPr bwMode="auto">
            <a:xfrm rot="5400000" flipH="1" flipV="1">
              <a:off x="1892" y="1107"/>
              <a:ext cx="144" cy="504"/>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0" name="_s1043"/>
            <p:cNvCxnSpPr>
              <a:cxnSpLocks noChangeShapeType="1"/>
              <a:stCxn id="12" idx="0"/>
              <a:endCxn id="11" idx="2"/>
            </p:cNvCxnSpPr>
            <p:nvPr/>
          </p:nvCxnSpPr>
          <p:spPr bwMode="auto">
            <a:xfrm rot="5400000" flipH="1" flipV="1">
              <a:off x="1388" y="603"/>
              <a:ext cx="144" cy="1512"/>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sp>
          <p:nvSpPr>
            <p:cNvPr id="11" name="_s1044"/>
            <p:cNvSpPr>
              <a:spLocks noChangeArrowheads="1"/>
            </p:cNvSpPr>
            <p:nvPr/>
          </p:nvSpPr>
          <p:spPr bwMode="auto">
            <a:xfrm>
              <a:off x="1784" y="999"/>
              <a:ext cx="864" cy="288"/>
            </a:xfrm>
            <a:prstGeom prst="roundRect">
              <a:avLst>
                <a:gd name="adj" fmla="val 16667"/>
              </a:avLst>
            </a:prstGeom>
            <a:noFill/>
            <a:ln>
              <a:noFill/>
            </a:ln>
            <a:extLst>
              <a:ext uri="{909E8E84-426E-40DD-AFC4-6F175D3DCCD1}">
                <a14:hiddenFill xmlns:a14="http://schemas.microsoft.com/office/drawing/2010/main">
                  <a:solidFill>
                    <a:srgbClr val="FF6600"/>
                  </a:solidFill>
                </a14:hiddenFill>
              </a:ext>
              <a:ext uri="{91240B29-F687-4F45-9708-019B960494DF}">
                <a14:hiddenLine xmlns:a14="http://schemas.microsoft.com/office/drawing/2010/main" w="9525">
                  <a:solidFill>
                    <a:schemeClr val="tx1"/>
                  </a:solidFill>
                  <a:round/>
                  <a:headEnd/>
                  <a:tailEnd/>
                </a14:hiddenLine>
              </a:ext>
            </a:extLst>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DE" altLang="de-DE" sz="1600" b="0" i="0" u="none" strike="noStrike" cap="none" normalizeH="0" baseline="0">
                <a:ln>
                  <a:noFill/>
                </a:ln>
                <a:solidFill>
                  <a:schemeClr val="tx1"/>
                </a:solidFill>
                <a:effectLst/>
                <a:latin typeface="Verdana" pitchFamily="34" charset="0"/>
              </a:endParaRPr>
            </a:p>
          </p:txBody>
        </p:sp>
        <p:sp>
          <p:nvSpPr>
            <p:cNvPr id="12" name="_s1045"/>
            <p:cNvSpPr>
              <a:spLocks noChangeArrowheads="1"/>
            </p:cNvSpPr>
            <p:nvPr/>
          </p:nvSpPr>
          <p:spPr bwMode="auto">
            <a:xfrm>
              <a:off x="272" y="1431"/>
              <a:ext cx="864" cy="125"/>
            </a:xfrm>
            <a:prstGeom prst="roundRect">
              <a:avLst>
                <a:gd name="adj" fmla="val 16667"/>
              </a:avLst>
            </a:prstGeom>
            <a:solidFill>
              <a:srgbClr val="92D050"/>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de-DE" sz="1400" b="1" i="0" u="none" strike="noStrike" cap="none" normalizeH="0" baseline="0" dirty="0">
                  <a:ln>
                    <a:noFill/>
                  </a:ln>
                  <a:solidFill>
                    <a:schemeClr val="tx1"/>
                  </a:solidFill>
                  <a:effectLst/>
                  <a:latin typeface="Arial" charset="0"/>
                </a:rPr>
                <a:t>Körperlicher </a:t>
              </a:r>
            </a:p>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de-DE" sz="1400" b="1" i="0" u="none" strike="noStrike" cap="none" normalizeH="0" baseline="0" dirty="0">
                  <a:ln>
                    <a:noFill/>
                  </a:ln>
                  <a:solidFill>
                    <a:schemeClr val="tx1"/>
                  </a:solidFill>
                  <a:effectLst/>
                  <a:latin typeface="Arial" charset="0"/>
                </a:rPr>
                <a:t>Bereich</a:t>
              </a:r>
              <a:endParaRPr kumimoji="0" lang="de-DE" altLang="de-DE" sz="1600" b="1" i="0" u="none" strike="noStrike" cap="none" normalizeH="0" baseline="0" dirty="0">
                <a:ln>
                  <a:noFill/>
                </a:ln>
                <a:solidFill>
                  <a:schemeClr val="tx1"/>
                </a:solidFill>
                <a:effectLst/>
                <a:latin typeface="Verdana" pitchFamily="34" charset="0"/>
              </a:endParaRPr>
            </a:p>
          </p:txBody>
        </p:sp>
        <p:sp>
          <p:nvSpPr>
            <p:cNvPr id="13" name="_s1046"/>
            <p:cNvSpPr>
              <a:spLocks noChangeArrowheads="1"/>
            </p:cNvSpPr>
            <p:nvPr/>
          </p:nvSpPr>
          <p:spPr bwMode="auto">
            <a:xfrm>
              <a:off x="1280" y="1431"/>
              <a:ext cx="864" cy="125"/>
            </a:xfrm>
            <a:prstGeom prst="roundRect">
              <a:avLst>
                <a:gd name="adj" fmla="val 16667"/>
              </a:avLst>
            </a:prstGeom>
            <a:solidFill>
              <a:srgbClr val="92D050"/>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de-DE" sz="1400" b="1" i="0" u="none" strike="noStrike" cap="none" normalizeH="0" baseline="0" dirty="0">
                  <a:ln>
                    <a:noFill/>
                  </a:ln>
                  <a:solidFill>
                    <a:schemeClr val="tx1"/>
                  </a:solidFill>
                  <a:effectLst/>
                  <a:latin typeface="Arial" charset="0"/>
                </a:rPr>
                <a:t>Emotionaler</a:t>
              </a:r>
            </a:p>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de-DE" sz="1400" b="1" i="0" u="none" strike="noStrike" cap="none" normalizeH="0" baseline="0" dirty="0">
                  <a:ln>
                    <a:noFill/>
                  </a:ln>
                  <a:solidFill>
                    <a:schemeClr val="tx1"/>
                  </a:solidFill>
                  <a:effectLst/>
                  <a:latin typeface="Arial" charset="0"/>
                </a:rPr>
                <a:t> Bereich</a:t>
              </a:r>
              <a:endParaRPr kumimoji="0" lang="de-DE" altLang="de-DE" sz="1600" b="1" i="0" u="none" strike="noStrike" cap="none" normalizeH="0" baseline="0" dirty="0">
                <a:ln>
                  <a:noFill/>
                </a:ln>
                <a:solidFill>
                  <a:schemeClr val="tx1"/>
                </a:solidFill>
                <a:effectLst/>
                <a:latin typeface="Verdana" pitchFamily="34" charset="0"/>
              </a:endParaRPr>
            </a:p>
          </p:txBody>
        </p:sp>
        <p:sp>
          <p:nvSpPr>
            <p:cNvPr id="14" name="_s1047"/>
            <p:cNvSpPr>
              <a:spLocks noChangeArrowheads="1"/>
            </p:cNvSpPr>
            <p:nvPr/>
          </p:nvSpPr>
          <p:spPr bwMode="auto">
            <a:xfrm>
              <a:off x="2288" y="1431"/>
              <a:ext cx="864" cy="125"/>
            </a:xfrm>
            <a:prstGeom prst="roundRect">
              <a:avLst>
                <a:gd name="adj" fmla="val 16667"/>
              </a:avLst>
            </a:prstGeom>
            <a:solidFill>
              <a:srgbClr val="92D050"/>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de-DE" sz="1400" b="1" i="0" u="none" strike="noStrike" cap="none" normalizeH="0" baseline="0">
                  <a:ln>
                    <a:noFill/>
                  </a:ln>
                  <a:solidFill>
                    <a:schemeClr val="tx1"/>
                  </a:solidFill>
                  <a:effectLst/>
                  <a:latin typeface="Arial" charset="0"/>
                </a:rPr>
                <a:t>Sozialer</a:t>
              </a:r>
            </a:p>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de-DE" sz="1400" b="1" i="0" u="none" strike="noStrike" cap="none" normalizeH="0" baseline="0">
                  <a:ln>
                    <a:noFill/>
                  </a:ln>
                  <a:solidFill>
                    <a:schemeClr val="tx1"/>
                  </a:solidFill>
                  <a:effectLst/>
                  <a:latin typeface="Arial" charset="0"/>
                </a:rPr>
                <a:t> Bereich</a:t>
              </a:r>
              <a:endParaRPr kumimoji="0" lang="de-DE" altLang="de-DE" sz="1600" b="1" i="0" u="none" strike="noStrike" cap="none" normalizeH="0" baseline="0">
                <a:ln>
                  <a:noFill/>
                </a:ln>
                <a:solidFill>
                  <a:schemeClr val="tx1"/>
                </a:solidFill>
                <a:effectLst/>
                <a:latin typeface="Verdana" pitchFamily="34" charset="0"/>
              </a:endParaRPr>
            </a:p>
          </p:txBody>
        </p:sp>
        <p:sp>
          <p:nvSpPr>
            <p:cNvPr id="15" name="_s1048"/>
            <p:cNvSpPr>
              <a:spLocks noChangeArrowheads="1"/>
            </p:cNvSpPr>
            <p:nvPr/>
          </p:nvSpPr>
          <p:spPr bwMode="auto">
            <a:xfrm>
              <a:off x="3296" y="1431"/>
              <a:ext cx="864" cy="125"/>
            </a:xfrm>
            <a:prstGeom prst="roundRect">
              <a:avLst>
                <a:gd name="adj" fmla="val 16667"/>
              </a:avLst>
            </a:prstGeom>
            <a:solidFill>
              <a:srgbClr val="92D050"/>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de-DE" sz="1400" b="1" i="0" u="none" strike="noStrike" cap="none" normalizeH="0" baseline="0">
                  <a:ln>
                    <a:noFill/>
                  </a:ln>
                  <a:solidFill>
                    <a:schemeClr val="tx1"/>
                  </a:solidFill>
                  <a:effectLst/>
                  <a:latin typeface="Arial" charset="0"/>
                </a:rPr>
                <a:t>Kognitiver</a:t>
              </a:r>
            </a:p>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de-DE" sz="1400" b="1" i="0" u="none" strike="noStrike" cap="none" normalizeH="0" baseline="0">
                  <a:ln>
                    <a:noFill/>
                  </a:ln>
                  <a:solidFill>
                    <a:schemeClr val="tx1"/>
                  </a:solidFill>
                  <a:effectLst/>
                  <a:latin typeface="Arial" charset="0"/>
                </a:rPr>
                <a:t> Bereich</a:t>
              </a:r>
              <a:endParaRPr kumimoji="0" lang="de-DE" altLang="de-DE" sz="1600" b="1" i="0" u="none" strike="noStrike" cap="none" normalizeH="0" baseline="0">
                <a:ln>
                  <a:noFill/>
                </a:ln>
                <a:solidFill>
                  <a:schemeClr val="tx1"/>
                </a:solidFill>
                <a:effectLst/>
                <a:latin typeface="Verdana" pitchFamily="34" charset="0"/>
              </a:endParaRPr>
            </a:p>
          </p:txBody>
        </p:sp>
        <p:sp>
          <p:nvSpPr>
            <p:cNvPr id="16" name="_s6151"/>
            <p:cNvSpPr>
              <a:spLocks noChangeArrowheads="1"/>
            </p:cNvSpPr>
            <p:nvPr/>
          </p:nvSpPr>
          <p:spPr bwMode="auto">
            <a:xfrm>
              <a:off x="668" y="1177"/>
              <a:ext cx="3240" cy="119"/>
            </a:xfrm>
            <a:prstGeom prst="roundRect">
              <a:avLst>
                <a:gd name="adj" fmla="val 16667"/>
              </a:avLst>
            </a:prstGeom>
            <a:solidFill>
              <a:srgbClr val="FF6600"/>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altLang="de-DE" sz="2600" b="1" i="0" u="none" strike="noStrike" cap="none" normalizeH="0" baseline="0" dirty="0">
                  <a:ln>
                    <a:noFill/>
                  </a:ln>
                  <a:solidFill>
                    <a:schemeClr val="tx1"/>
                  </a:solidFill>
                  <a:effectLst/>
                  <a:latin typeface="Arial" charset="0"/>
                </a:rPr>
                <a:t>Schulfähigkeit/Schulbereitschaft</a:t>
              </a:r>
              <a:endParaRPr kumimoji="0" lang="de-DE" altLang="de-DE" sz="2600" b="0" i="0" u="none" strike="noStrike" cap="none" normalizeH="0" baseline="0" dirty="0">
                <a:ln>
                  <a:noFill/>
                </a:ln>
                <a:solidFill>
                  <a:schemeClr val="tx1"/>
                </a:solidFill>
                <a:effectLst/>
                <a:latin typeface="Verdana" pitchFamily="34" charset="0"/>
              </a:endParaRPr>
            </a:p>
          </p:txBody>
        </p:sp>
      </p:grpSp>
      <p:sp>
        <p:nvSpPr>
          <p:cNvPr id="5" name="Foliennummernplatzhalter 4"/>
          <p:cNvSpPr>
            <a:spLocks noGrp="1"/>
          </p:cNvSpPr>
          <p:nvPr>
            <p:ph type="sldNum" sz="quarter" idx="15"/>
          </p:nvPr>
        </p:nvSpPr>
        <p:spPr/>
        <p:txBody>
          <a:bodyPr/>
          <a:lstStyle/>
          <a:p>
            <a:fld id="{5B7A0539-5E72-4A4E-B635-CE2408C29929}" type="slidenum">
              <a:rPr lang="de-DE" smtClean="0"/>
              <a:t>3</a:t>
            </a:fld>
            <a:endParaRPr lang="de-DE"/>
          </a:p>
        </p:txBody>
      </p:sp>
    </p:spTree>
    <p:extLst>
      <p:ext uri="{BB962C8B-B14F-4D97-AF65-F5344CB8AC3E}">
        <p14:creationId xmlns:p14="http://schemas.microsoft.com/office/powerpoint/2010/main" val="2287368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115616" y="1988840"/>
            <a:ext cx="7128792" cy="1200329"/>
          </a:xfrm>
          <a:prstGeom prst="rect">
            <a:avLst/>
          </a:prstGeom>
          <a:noFill/>
        </p:spPr>
        <p:txBody>
          <a:bodyPr wrap="square" rtlCol="0">
            <a:spAutoFit/>
          </a:bodyPr>
          <a:lstStyle/>
          <a:p>
            <a:pPr algn="ctr"/>
            <a:r>
              <a:rPr lang="de-DE" sz="2400" dirty="0">
                <a:latin typeface="Arial" panose="020B0604020202020204" pitchFamily="34" charset="0"/>
                <a:cs typeface="Arial" panose="020B0604020202020204" pitchFamily="34" charset="0"/>
              </a:rPr>
              <a:t>Hinter diesen Schlagwörtern verbergen sich Fähigkeiten / Bereitschaften, die im täglichen  Schul-Alltag gefordert werden</a:t>
            </a:r>
            <a:r>
              <a:rPr lang="de-DE" dirty="0">
                <a:latin typeface="Arial" panose="020B0604020202020204" pitchFamily="34" charset="0"/>
                <a:cs typeface="Arial" panose="020B0604020202020204" pitchFamily="34" charset="0"/>
              </a:rPr>
              <a:t>.</a:t>
            </a:r>
          </a:p>
        </p:txBody>
      </p:sp>
      <p:sp>
        <p:nvSpPr>
          <p:cNvPr id="4" name="Textfeld 3"/>
          <p:cNvSpPr txBox="1"/>
          <p:nvPr/>
        </p:nvSpPr>
        <p:spPr>
          <a:xfrm>
            <a:off x="1619672" y="3933056"/>
            <a:ext cx="5976664" cy="369332"/>
          </a:xfrm>
          <a:prstGeom prst="rect">
            <a:avLst/>
          </a:prstGeom>
          <a:noFill/>
        </p:spPr>
        <p:txBody>
          <a:bodyPr wrap="square" rtlCol="0">
            <a:spAutoFit/>
          </a:bodyPr>
          <a:lstStyle/>
          <a:p>
            <a:r>
              <a:rPr lang="de-DE" dirty="0">
                <a:latin typeface="Arial" panose="020B0604020202020204" pitchFamily="34" charset="0"/>
                <a:cs typeface="Arial" panose="020B0604020202020204" pitchFamily="34" charset="0"/>
              </a:rPr>
              <a:t>In farbiger Schrift sind Beispiele dazu angeführt.</a:t>
            </a:r>
          </a:p>
        </p:txBody>
      </p:sp>
      <p:sp>
        <p:nvSpPr>
          <p:cNvPr id="2" name="Foliennummernplatzhalter 1"/>
          <p:cNvSpPr>
            <a:spLocks noGrp="1"/>
          </p:cNvSpPr>
          <p:nvPr>
            <p:ph type="sldNum" sz="quarter" idx="12"/>
          </p:nvPr>
        </p:nvSpPr>
        <p:spPr/>
        <p:txBody>
          <a:bodyPr/>
          <a:lstStyle/>
          <a:p>
            <a:fld id="{5B7A0539-5E72-4A4E-B635-CE2408C29929}" type="slidenum">
              <a:rPr lang="de-DE" smtClean="0"/>
              <a:t>4</a:t>
            </a:fld>
            <a:endParaRPr lang="de-DE"/>
          </a:p>
        </p:txBody>
      </p:sp>
    </p:spTree>
    <p:extLst>
      <p:ext uri="{BB962C8B-B14F-4D97-AF65-F5344CB8AC3E}">
        <p14:creationId xmlns:p14="http://schemas.microsoft.com/office/powerpoint/2010/main" val="3327624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ltLang="de-DE" dirty="0">
                <a:latin typeface="Arial" panose="020B0604020202020204" pitchFamily="34" charset="0"/>
                <a:cs typeface="Arial" panose="020B0604020202020204" pitchFamily="34" charset="0"/>
              </a:rPr>
              <a:t>Körperlicher Bereich</a:t>
            </a:r>
            <a:endParaRPr lang="de-DE" dirty="0">
              <a:latin typeface="Arial" panose="020B0604020202020204" pitchFamily="34" charset="0"/>
              <a:cs typeface="Arial" panose="020B0604020202020204" pitchFamily="34" charset="0"/>
            </a:endParaRPr>
          </a:p>
        </p:txBody>
      </p:sp>
      <p:sp>
        <p:nvSpPr>
          <p:cNvPr id="3" name="Rechteck 2"/>
          <p:cNvSpPr/>
          <p:nvPr/>
        </p:nvSpPr>
        <p:spPr>
          <a:xfrm>
            <a:off x="611560" y="1700808"/>
            <a:ext cx="5345085" cy="646331"/>
          </a:xfrm>
          <a:prstGeom prst="rect">
            <a:avLst/>
          </a:prstGeom>
        </p:spPr>
        <p:txBody>
          <a:bodyPr wrap="square">
            <a:spAutoFit/>
          </a:bodyPr>
          <a:lstStyle/>
          <a:p>
            <a:pPr>
              <a:spcBef>
                <a:spcPct val="0"/>
              </a:spcBef>
            </a:pPr>
            <a:r>
              <a:rPr lang="de-DE" altLang="de-DE" dirty="0">
                <a:latin typeface="Arial" charset="0"/>
              </a:rPr>
              <a:t>Körperliche Gesamtentwicklung des Kindes und</a:t>
            </a:r>
          </a:p>
          <a:p>
            <a:pPr>
              <a:spcBef>
                <a:spcPct val="0"/>
              </a:spcBef>
            </a:pPr>
            <a:r>
              <a:rPr lang="de-DE" altLang="de-DE" dirty="0">
                <a:latin typeface="Arial" charset="0"/>
              </a:rPr>
              <a:t>die Motorik des Kindes</a:t>
            </a:r>
          </a:p>
        </p:txBody>
      </p:sp>
      <p:pic>
        <p:nvPicPr>
          <p:cNvPr id="4" name="Picture 8" descr="ki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5796136" y="1196752"/>
            <a:ext cx="2076450" cy="1960563"/>
          </a:xfrm>
          <a:prstGeom prst="rect">
            <a:avLst/>
          </a:prstGeom>
        </p:spPr>
      </p:pic>
      <p:sp>
        <p:nvSpPr>
          <p:cNvPr id="9" name="Textfeld 8"/>
          <p:cNvSpPr txBox="1"/>
          <p:nvPr/>
        </p:nvSpPr>
        <p:spPr>
          <a:xfrm>
            <a:off x="899592" y="3645024"/>
            <a:ext cx="6336704" cy="1200329"/>
          </a:xfrm>
          <a:prstGeom prst="rect">
            <a:avLst/>
          </a:prstGeom>
          <a:noFill/>
        </p:spPr>
        <p:txBody>
          <a:bodyPr wrap="square" rtlCol="0">
            <a:spAutoFit/>
          </a:bodyPr>
          <a:lstStyle/>
          <a:p>
            <a:r>
              <a:rPr lang="de-DE" dirty="0">
                <a:latin typeface="Arial" panose="020B0604020202020204" pitchFamily="34" charset="0"/>
                <a:cs typeface="Arial" panose="020B0604020202020204" pitchFamily="34" charset="0"/>
              </a:rPr>
              <a:t>Feinmotorik:</a:t>
            </a:r>
            <a:r>
              <a:rPr lang="de-DE" dirty="0">
                <a:solidFill>
                  <a:schemeClr val="accent1"/>
                </a:solidFill>
                <a:latin typeface="Arial" panose="020B0604020202020204" pitchFamily="34" charset="0"/>
                <a:cs typeface="Arial" panose="020B0604020202020204" pitchFamily="34" charset="0"/>
              </a:rPr>
              <a:t> Das Kind muss einen Stift halten können und malen können.</a:t>
            </a:r>
          </a:p>
          <a:p>
            <a:r>
              <a:rPr lang="de-DE" dirty="0">
                <a:latin typeface="Arial" panose="020B0604020202020204" pitchFamily="34" charset="0"/>
                <a:cs typeface="Arial" panose="020B0604020202020204" pitchFamily="34" charset="0"/>
              </a:rPr>
              <a:t>Grobmotorik: </a:t>
            </a:r>
            <a:r>
              <a:rPr lang="de-DE" dirty="0">
                <a:solidFill>
                  <a:schemeClr val="accent1"/>
                </a:solidFill>
                <a:latin typeface="Arial" panose="020B0604020202020204" pitchFamily="34" charset="0"/>
                <a:cs typeface="Arial" panose="020B0604020202020204" pitchFamily="34" charset="0"/>
              </a:rPr>
              <a:t>Das Kind muss auf einem  Bein hüpfen können oder einen  Ball werfen und fangen können.</a:t>
            </a:r>
          </a:p>
        </p:txBody>
      </p:sp>
      <p:sp>
        <p:nvSpPr>
          <p:cNvPr id="5" name="Foliennummernplatzhalter 4"/>
          <p:cNvSpPr>
            <a:spLocks noGrp="1"/>
          </p:cNvSpPr>
          <p:nvPr>
            <p:ph type="sldNum" sz="quarter" idx="11"/>
          </p:nvPr>
        </p:nvSpPr>
        <p:spPr/>
        <p:txBody>
          <a:bodyPr/>
          <a:lstStyle/>
          <a:p>
            <a:fld id="{5B7A0539-5E72-4A4E-B635-CE2408C29929}" type="slidenum">
              <a:rPr lang="de-DE" smtClean="0"/>
              <a:t>5</a:t>
            </a:fld>
            <a:endParaRPr lang="de-DE"/>
          </a:p>
        </p:txBody>
      </p:sp>
    </p:spTree>
    <p:extLst>
      <p:ext uri="{BB962C8B-B14F-4D97-AF65-F5344CB8AC3E}">
        <p14:creationId xmlns:p14="http://schemas.microsoft.com/office/powerpoint/2010/main" val="2416140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3000" fill="hold"/>
                                        <p:tgtEl>
                                          <p:spTgt spid="4"/>
                                        </p:tgtEl>
                                        <p:attrNameLst>
                                          <p:attrName>ppt_x</p:attrName>
                                        </p:attrNameLst>
                                      </p:cBhvr>
                                      <p:tavLst>
                                        <p:tav tm="0">
                                          <p:val>
                                            <p:strVal val="#ppt_x"/>
                                          </p:val>
                                        </p:tav>
                                        <p:tav tm="100000">
                                          <p:val>
                                            <p:strVal val="#ppt_x"/>
                                          </p:val>
                                        </p:tav>
                                      </p:tavLst>
                                    </p:anim>
                                    <p:anim calcmode="lin" valueType="num">
                                      <p:cBhvr additive="base">
                                        <p:cTn id="8" dur="3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ltLang="de-DE" dirty="0">
                <a:latin typeface="Arial" panose="020B0604020202020204" pitchFamily="34" charset="0"/>
                <a:cs typeface="Arial" panose="020B0604020202020204" pitchFamily="34" charset="0"/>
              </a:rPr>
              <a:t>Sozialer Bereich</a:t>
            </a:r>
            <a:endParaRPr lang="de-DE" dirty="0">
              <a:latin typeface="Arial" panose="020B0604020202020204" pitchFamily="34" charset="0"/>
              <a:cs typeface="Arial" panose="020B0604020202020204" pitchFamily="34" charset="0"/>
            </a:endParaRPr>
          </a:p>
        </p:txBody>
      </p:sp>
      <p:sp>
        <p:nvSpPr>
          <p:cNvPr id="3" name="Rectangle 3"/>
          <p:cNvSpPr txBox="1">
            <a:spLocks noChangeArrowheads="1"/>
          </p:cNvSpPr>
          <p:nvPr/>
        </p:nvSpPr>
        <p:spPr>
          <a:xfrm>
            <a:off x="395536" y="1825626"/>
            <a:ext cx="7923212" cy="4114800"/>
          </a:xfrm>
          <a:prstGeom prst="rect">
            <a:avLst/>
          </a:prstGeom>
        </p:spPr>
        <p:txBody>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de-DE" altLang="de-DE" dirty="0">
                <a:latin typeface="Arial" panose="020B0604020202020204" pitchFamily="34" charset="0"/>
                <a:cs typeface="Arial" panose="020B0604020202020204" pitchFamily="34" charset="0"/>
              </a:rPr>
              <a:t>Kommunikationsfähigkeit </a:t>
            </a:r>
            <a:br>
              <a:rPr lang="de-DE" altLang="de-DE" dirty="0">
                <a:latin typeface="Arial" panose="020B0604020202020204" pitchFamily="34" charset="0"/>
                <a:cs typeface="Arial" panose="020B0604020202020204" pitchFamily="34" charset="0"/>
              </a:rPr>
            </a:br>
            <a:r>
              <a:rPr lang="de-DE" altLang="de-DE" dirty="0">
                <a:solidFill>
                  <a:schemeClr val="accent1"/>
                </a:solidFill>
                <a:latin typeface="Arial" panose="020B0604020202020204" pitchFamily="34" charset="0"/>
                <a:cs typeface="Arial" panose="020B0604020202020204" pitchFamily="34" charset="0"/>
              </a:rPr>
              <a:t>auf Fragen antworten können</a:t>
            </a:r>
          </a:p>
          <a:p>
            <a:r>
              <a:rPr lang="de-DE" altLang="de-DE" dirty="0">
                <a:latin typeface="Arial" panose="020B0604020202020204" pitchFamily="34" charset="0"/>
                <a:cs typeface="Arial" panose="020B0604020202020204" pitchFamily="34" charset="0"/>
              </a:rPr>
              <a:t>Kontaktfähigkeit </a:t>
            </a:r>
            <a:br>
              <a:rPr lang="de-DE" altLang="de-DE" dirty="0">
                <a:latin typeface="Arial" panose="020B0604020202020204" pitchFamily="34" charset="0"/>
                <a:cs typeface="Arial" panose="020B0604020202020204" pitchFamily="34" charset="0"/>
              </a:rPr>
            </a:br>
            <a:r>
              <a:rPr lang="de-DE" altLang="de-DE" dirty="0">
                <a:solidFill>
                  <a:schemeClr val="accent1"/>
                </a:solidFill>
                <a:latin typeface="Arial" panose="020B0604020202020204" pitchFamily="34" charset="0"/>
                <a:cs typeface="Arial" panose="020B0604020202020204" pitchFamily="34" charset="0"/>
              </a:rPr>
              <a:t>mit unbekannten Menschen sprechen können</a:t>
            </a:r>
          </a:p>
          <a:p>
            <a:r>
              <a:rPr lang="de-DE" altLang="de-DE" dirty="0">
                <a:latin typeface="Arial" panose="020B0604020202020204" pitchFamily="34" charset="0"/>
                <a:cs typeface="Arial" panose="020B0604020202020204" pitchFamily="34" charset="0"/>
              </a:rPr>
              <a:t>Rücksicht</a:t>
            </a:r>
            <a:br>
              <a:rPr lang="de-DE" altLang="de-DE" dirty="0">
                <a:latin typeface="Arial" panose="020B0604020202020204" pitchFamily="34" charset="0"/>
                <a:cs typeface="Arial" panose="020B0604020202020204" pitchFamily="34" charset="0"/>
              </a:rPr>
            </a:br>
            <a:r>
              <a:rPr lang="de-DE" altLang="de-DE" dirty="0">
                <a:solidFill>
                  <a:schemeClr val="accent1"/>
                </a:solidFill>
                <a:latin typeface="Arial" panose="020B0604020202020204" pitchFamily="34" charset="0"/>
                <a:cs typeface="Arial" panose="020B0604020202020204" pitchFamily="34" charset="0"/>
              </a:rPr>
              <a:t>sich als Person zurücknehmen können und warten können bis man dran kommt</a:t>
            </a:r>
          </a:p>
          <a:p>
            <a:r>
              <a:rPr lang="de-DE" altLang="de-DE" dirty="0">
                <a:latin typeface="Arial" panose="020B0604020202020204" pitchFamily="34" charset="0"/>
                <a:cs typeface="Arial" panose="020B0604020202020204" pitchFamily="34" charset="0"/>
              </a:rPr>
              <a:t>Konfliktfähigkeit</a:t>
            </a:r>
          </a:p>
          <a:p>
            <a:pPr marL="0" indent="0">
              <a:buNone/>
            </a:pPr>
            <a:r>
              <a:rPr lang="de-DE" altLang="de-DE" dirty="0">
                <a:latin typeface="Arial" panose="020B0604020202020204" pitchFamily="34" charset="0"/>
                <a:cs typeface="Arial" panose="020B0604020202020204" pitchFamily="34" charset="0"/>
              </a:rPr>
              <a:t>    </a:t>
            </a:r>
            <a:r>
              <a:rPr lang="de-DE" altLang="de-DE" dirty="0">
                <a:solidFill>
                  <a:schemeClr val="accent1"/>
                </a:solidFill>
                <a:latin typeface="Arial" panose="020B0604020202020204" pitchFamily="34" charset="0"/>
                <a:cs typeface="Arial" panose="020B0604020202020204" pitchFamily="34" charset="0"/>
              </a:rPr>
              <a:t>bei Streitereien sich mit Worten wehren</a:t>
            </a:r>
          </a:p>
          <a:p>
            <a:r>
              <a:rPr lang="de-DE" altLang="de-DE" dirty="0">
                <a:solidFill>
                  <a:srgbClr val="FF0000"/>
                </a:solidFill>
                <a:latin typeface="Arial" panose="020B0604020202020204" pitchFamily="34" charset="0"/>
                <a:cs typeface="Arial" panose="020B0604020202020204" pitchFamily="34" charset="0"/>
              </a:rPr>
              <a:t>Umgang mit Regeln – Konsequenzen aushalten</a:t>
            </a:r>
          </a:p>
          <a:p>
            <a:pPr>
              <a:buFont typeface="Wingdings" pitchFamily="2" charset="2"/>
              <a:buNone/>
            </a:pPr>
            <a:endParaRPr lang="de-DE" altLang="de-DE" dirty="0"/>
          </a:p>
        </p:txBody>
      </p:sp>
      <p:sp>
        <p:nvSpPr>
          <p:cNvPr id="4" name="Foliennummernplatzhalter 3"/>
          <p:cNvSpPr>
            <a:spLocks noGrp="1"/>
          </p:cNvSpPr>
          <p:nvPr>
            <p:ph type="sldNum" sz="quarter" idx="11"/>
          </p:nvPr>
        </p:nvSpPr>
        <p:spPr/>
        <p:txBody>
          <a:bodyPr/>
          <a:lstStyle/>
          <a:p>
            <a:fld id="{5B7A0539-5E72-4A4E-B635-CE2408C29929}" type="slidenum">
              <a:rPr lang="de-DE" smtClean="0"/>
              <a:t>6</a:t>
            </a:fld>
            <a:endParaRPr lang="de-DE"/>
          </a:p>
        </p:txBody>
      </p:sp>
    </p:spTree>
    <p:extLst>
      <p:ext uri="{BB962C8B-B14F-4D97-AF65-F5344CB8AC3E}">
        <p14:creationId xmlns:p14="http://schemas.microsoft.com/office/powerpoint/2010/main" val="3392068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p:txBody>
          <a:bodyPr/>
          <a:lstStyle/>
          <a:p>
            <a:pPr eaLnBrk="1" hangingPunct="1"/>
            <a:r>
              <a:rPr lang="de-DE" altLang="de-DE" dirty="0">
                <a:latin typeface="Arial" panose="020B0604020202020204" pitchFamily="34" charset="0"/>
                <a:cs typeface="Arial" panose="020B0604020202020204" pitchFamily="34" charset="0"/>
              </a:rPr>
              <a:t>Kognitiver Bereich</a:t>
            </a:r>
          </a:p>
        </p:txBody>
      </p:sp>
      <p:pic>
        <p:nvPicPr>
          <p:cNvPr id="4" name="Picture 5" descr="Au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2700" y="1579728"/>
            <a:ext cx="1638300"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descr="Ohr">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7818" y="1585943"/>
            <a:ext cx="1039813"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Mund"/>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932040" y="1513711"/>
            <a:ext cx="1081087"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1" descr="gedaechtnis"/>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19384" y="1475546"/>
            <a:ext cx="1338262"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3"/>
          <p:cNvSpPr txBox="1">
            <a:spLocks noChangeArrowheads="1"/>
          </p:cNvSpPr>
          <p:nvPr/>
        </p:nvSpPr>
        <p:spPr>
          <a:xfrm>
            <a:off x="683568" y="3028115"/>
            <a:ext cx="7923212" cy="2449513"/>
          </a:xfrm>
          <a:prstGeom prst="rect">
            <a:avLst/>
          </a:prstGeom>
        </p:spPr>
        <p:txBody>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de-DE" altLang="de-DE" dirty="0">
                <a:latin typeface="Arial" panose="020B0604020202020204" pitchFamily="34" charset="0"/>
                <a:cs typeface="Arial" panose="020B0604020202020204" pitchFamily="34" charset="0"/>
              </a:rPr>
              <a:t>Akustische Differenzierung </a:t>
            </a:r>
            <a:br>
              <a:rPr lang="de-DE" altLang="de-DE" dirty="0">
                <a:latin typeface="Arial" panose="020B0604020202020204" pitchFamily="34" charset="0"/>
                <a:cs typeface="Arial" panose="020B0604020202020204" pitchFamily="34" charset="0"/>
              </a:rPr>
            </a:br>
            <a:r>
              <a:rPr lang="de-DE" altLang="de-DE" dirty="0">
                <a:solidFill>
                  <a:schemeClr val="accent1"/>
                </a:solidFill>
                <a:latin typeface="Arial" panose="020B0604020202020204" pitchFamily="34" charset="0"/>
                <a:cs typeface="Arial" panose="020B0604020202020204" pitchFamily="34" charset="0"/>
              </a:rPr>
              <a:t>Reimwörter erkennen</a:t>
            </a:r>
            <a:r>
              <a:rPr lang="de-DE" altLang="de-DE" dirty="0">
                <a:latin typeface="Arial" panose="020B0604020202020204" pitchFamily="34" charset="0"/>
                <a:cs typeface="Arial" panose="020B0604020202020204" pitchFamily="34" charset="0"/>
              </a:rPr>
              <a:t>, </a:t>
            </a:r>
            <a:r>
              <a:rPr lang="de-DE" altLang="de-DE" dirty="0">
                <a:solidFill>
                  <a:schemeClr val="accent1"/>
                </a:solidFill>
                <a:latin typeface="Arial" panose="020B0604020202020204" pitchFamily="34" charset="0"/>
                <a:cs typeface="Arial" panose="020B0604020202020204" pitchFamily="34" charset="0"/>
              </a:rPr>
              <a:t>gleiche Buchstaben erkennen</a:t>
            </a:r>
          </a:p>
          <a:p>
            <a:r>
              <a:rPr lang="de-DE" altLang="de-DE" dirty="0">
                <a:latin typeface="Arial" panose="020B0604020202020204" pitchFamily="34" charset="0"/>
                <a:cs typeface="Arial" panose="020B0604020202020204" pitchFamily="34" charset="0"/>
              </a:rPr>
              <a:t>Optische Differenzierung </a:t>
            </a:r>
            <a:br>
              <a:rPr lang="de-DE" altLang="de-DE" dirty="0">
                <a:latin typeface="Arial" panose="020B0604020202020204" pitchFamily="34" charset="0"/>
                <a:cs typeface="Arial" panose="020B0604020202020204" pitchFamily="34" charset="0"/>
              </a:rPr>
            </a:br>
            <a:r>
              <a:rPr lang="de-DE" altLang="de-DE" dirty="0">
                <a:solidFill>
                  <a:schemeClr val="accent1"/>
                </a:solidFill>
                <a:latin typeface="Arial" panose="020B0604020202020204" pitchFamily="34" charset="0"/>
                <a:cs typeface="Arial" panose="020B0604020202020204" pitchFamily="34" charset="0"/>
              </a:rPr>
              <a:t>Formen erkennen und zuordnen</a:t>
            </a:r>
          </a:p>
          <a:p>
            <a:r>
              <a:rPr lang="de-DE" altLang="de-DE" dirty="0">
                <a:latin typeface="Arial" panose="020B0604020202020204" pitchFamily="34" charset="0"/>
                <a:cs typeface="Arial" panose="020B0604020202020204" pitchFamily="34" charset="0"/>
              </a:rPr>
              <a:t>Sprachliche Fähigkeit </a:t>
            </a:r>
            <a:br>
              <a:rPr lang="de-DE" altLang="de-DE" dirty="0">
                <a:latin typeface="Arial" panose="020B0604020202020204" pitchFamily="34" charset="0"/>
                <a:cs typeface="Arial" panose="020B0604020202020204" pitchFamily="34" charset="0"/>
              </a:rPr>
            </a:br>
            <a:r>
              <a:rPr lang="de-DE" altLang="de-DE" dirty="0">
                <a:solidFill>
                  <a:schemeClr val="accent1"/>
                </a:solidFill>
                <a:latin typeface="Arial" panose="020B0604020202020204" pitchFamily="34" charset="0"/>
                <a:cs typeface="Arial" panose="020B0604020202020204" pitchFamily="34" charset="0"/>
              </a:rPr>
              <a:t>ganze Sätze sprechen</a:t>
            </a:r>
            <a:endParaRPr lang="de-DE" altLang="de-DE" dirty="0">
              <a:latin typeface="Arial" panose="020B0604020202020204" pitchFamily="34" charset="0"/>
              <a:cs typeface="Arial" panose="020B0604020202020204" pitchFamily="34" charset="0"/>
            </a:endParaRPr>
          </a:p>
          <a:p>
            <a:r>
              <a:rPr lang="de-DE" altLang="de-DE" dirty="0">
                <a:latin typeface="Arial" panose="020B0604020202020204" pitchFamily="34" charset="0"/>
                <a:cs typeface="Arial" panose="020B0604020202020204" pitchFamily="34" charset="0"/>
              </a:rPr>
              <a:t>Merkfähigkeit  </a:t>
            </a:r>
          </a:p>
          <a:p>
            <a:pPr marL="0" indent="0">
              <a:buNone/>
            </a:pPr>
            <a:r>
              <a:rPr lang="de-DE" altLang="de-DE" dirty="0">
                <a:solidFill>
                  <a:schemeClr val="accent1"/>
                </a:solidFill>
                <a:latin typeface="Arial" panose="020B0604020202020204" pitchFamily="34" charset="0"/>
                <a:cs typeface="Arial" panose="020B0604020202020204" pitchFamily="34" charset="0"/>
              </a:rPr>
              <a:t>   Arbeitsauftrag merken und ausführen: </a:t>
            </a:r>
            <a:br>
              <a:rPr lang="de-DE" altLang="de-DE" dirty="0">
                <a:solidFill>
                  <a:schemeClr val="accent1"/>
                </a:solidFill>
                <a:latin typeface="Arial" panose="020B0604020202020204" pitchFamily="34" charset="0"/>
                <a:cs typeface="Arial" panose="020B0604020202020204" pitchFamily="34" charset="0"/>
              </a:rPr>
            </a:br>
            <a:r>
              <a:rPr lang="de-DE" altLang="de-DE" dirty="0">
                <a:solidFill>
                  <a:schemeClr val="accent1"/>
                </a:solidFill>
                <a:latin typeface="Arial" panose="020B0604020202020204" pitchFamily="34" charset="0"/>
                <a:cs typeface="Arial" panose="020B0604020202020204" pitchFamily="34" charset="0"/>
              </a:rPr>
              <a:t>   z.B. geh in dein Zimmer und hole die rote Jacke</a:t>
            </a:r>
            <a:endParaRPr lang="de-DE" altLang="de-DE" dirty="0">
              <a:latin typeface="Arial" panose="020B0604020202020204" pitchFamily="34" charset="0"/>
              <a:cs typeface="Arial" panose="020B0604020202020204" pitchFamily="34" charset="0"/>
            </a:endParaRPr>
          </a:p>
          <a:p>
            <a:pPr>
              <a:buFont typeface="Wingdings" pitchFamily="2" charset="2"/>
              <a:buNone/>
            </a:pPr>
            <a:endParaRPr lang="de-DE" altLang="de-DE" dirty="0"/>
          </a:p>
          <a:p>
            <a:endParaRPr lang="de-DE" altLang="de-DE" dirty="0"/>
          </a:p>
        </p:txBody>
      </p:sp>
      <p:sp>
        <p:nvSpPr>
          <p:cNvPr id="2" name="Foliennummernplatzhalter 1"/>
          <p:cNvSpPr>
            <a:spLocks noGrp="1"/>
          </p:cNvSpPr>
          <p:nvPr>
            <p:ph type="sldNum" sz="quarter" idx="11"/>
          </p:nvPr>
        </p:nvSpPr>
        <p:spPr/>
        <p:txBody>
          <a:bodyPr/>
          <a:lstStyle/>
          <a:p>
            <a:fld id="{5B7A0539-5E72-4A4E-B635-CE2408C29929}" type="slidenum">
              <a:rPr lang="de-DE" smtClean="0"/>
              <a:t>7</a:t>
            </a:fld>
            <a:endParaRPr lang="de-DE"/>
          </a:p>
        </p:txBody>
      </p:sp>
    </p:spTree>
    <p:extLst>
      <p:ext uri="{BB962C8B-B14F-4D97-AF65-F5344CB8AC3E}">
        <p14:creationId xmlns:p14="http://schemas.microsoft.com/office/powerpoint/2010/main" val="23673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fade">
                                      <p:cBhvr>
                                        <p:cTn id="12" dur="2000"/>
                                        <p:tgtEl>
                                          <p:spTgt spid="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xEl>
                                              <p:pRg st="1" end="1"/>
                                            </p:txEl>
                                          </p:spTgt>
                                        </p:tgtEl>
                                        <p:attrNameLst>
                                          <p:attrName>style.visibility</p:attrName>
                                        </p:attrNameLst>
                                      </p:cBhvr>
                                      <p:to>
                                        <p:strVal val="visible"/>
                                      </p:to>
                                    </p:set>
                                    <p:animEffect transition="in" filter="fade">
                                      <p:cBhvr>
                                        <p:cTn id="17" dur="2000"/>
                                        <p:tgtEl>
                                          <p:spTgt spid="1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xEl>
                                              <p:pRg st="2" end="2"/>
                                            </p:txEl>
                                          </p:spTgt>
                                        </p:tgtEl>
                                        <p:attrNameLst>
                                          <p:attrName>style.visibility</p:attrName>
                                        </p:attrNameLst>
                                      </p:cBhvr>
                                      <p:to>
                                        <p:strVal val="visible"/>
                                      </p:to>
                                    </p:set>
                                    <p:animEffect transition="in" filter="fade">
                                      <p:cBhvr>
                                        <p:cTn id="22" dur="2000"/>
                                        <p:tgtEl>
                                          <p:spTgt spid="1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xEl>
                                              <p:pRg st="3" end="3"/>
                                            </p:txEl>
                                          </p:spTgt>
                                        </p:tgtEl>
                                        <p:attrNameLst>
                                          <p:attrName>style.visibility</p:attrName>
                                        </p:attrNameLst>
                                      </p:cBhvr>
                                      <p:to>
                                        <p:strVal val="visible"/>
                                      </p:to>
                                    </p:set>
                                    <p:animEffect transition="in" filter="fade">
                                      <p:cBhvr>
                                        <p:cTn id="27" dur="2000"/>
                                        <p:tgtEl>
                                          <p:spTgt spid="11">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11">
                                            <p:txEl>
                                              <p:pRg st="3" end="3"/>
                                            </p:txEl>
                                          </p:spTgt>
                                        </p:tgtEl>
                                        <p:attrNameLst>
                                          <p:attrName>style.visibility</p:attrName>
                                        </p:attrNameLst>
                                      </p:cBhvr>
                                      <p:to>
                                        <p:strVal val="visible"/>
                                      </p:to>
                                    </p:set>
                                  </p:childTnLst>
                                </p:cTn>
                              </p:par>
                              <p:par>
                                <p:cTn id="32" presetID="1" presetClass="entr" presetSubtype="0" fill="hold" nodeType="withEffect">
                                  <p:stCondLst>
                                    <p:cond delay="0"/>
                                  </p:stCondLst>
                                  <p:childTnLst>
                                    <p:set>
                                      <p:cBhvr>
                                        <p:cTn id="33"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1"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ltLang="de-DE" dirty="0">
                <a:latin typeface="Arial" panose="020B0604020202020204" pitchFamily="34" charset="0"/>
                <a:cs typeface="Arial" panose="020B0604020202020204" pitchFamily="34" charset="0"/>
              </a:rPr>
              <a:t>Emotionaler Bereich</a:t>
            </a:r>
            <a:endParaRPr lang="de-DE" dirty="0">
              <a:latin typeface="Arial" panose="020B0604020202020204" pitchFamily="34" charset="0"/>
              <a:cs typeface="Arial" panose="020B0604020202020204" pitchFamily="34" charset="0"/>
            </a:endParaRPr>
          </a:p>
        </p:txBody>
      </p:sp>
      <p:sp>
        <p:nvSpPr>
          <p:cNvPr id="3" name="Rectangle 3"/>
          <p:cNvSpPr txBox="1">
            <a:spLocks noChangeArrowheads="1"/>
          </p:cNvSpPr>
          <p:nvPr/>
        </p:nvSpPr>
        <p:spPr>
          <a:xfrm>
            <a:off x="323528" y="1772816"/>
            <a:ext cx="7923212" cy="4114800"/>
          </a:xfrm>
          <a:prstGeom prst="rect">
            <a:avLst/>
          </a:prstGeom>
        </p:spPr>
        <p:txBody>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de-DE" altLang="de-DE" dirty="0">
                <a:latin typeface="Arial" panose="020B0604020202020204" pitchFamily="34" charset="0"/>
                <a:cs typeface="Arial" panose="020B0604020202020204" pitchFamily="34" charset="0"/>
              </a:rPr>
              <a:t>Selbständigkeit</a:t>
            </a:r>
          </a:p>
          <a:p>
            <a:r>
              <a:rPr lang="de-DE" altLang="de-DE" dirty="0">
                <a:latin typeface="Arial" panose="020B0604020202020204" pitchFamily="34" charset="0"/>
                <a:cs typeface="Arial" panose="020B0604020202020204" pitchFamily="34" charset="0"/>
              </a:rPr>
              <a:t>Neugierde</a:t>
            </a:r>
          </a:p>
          <a:p>
            <a:r>
              <a:rPr lang="de-DE" altLang="de-DE" dirty="0">
                <a:latin typeface="Arial" panose="020B0604020202020204" pitchFamily="34" charset="0"/>
                <a:cs typeface="Arial" panose="020B0604020202020204" pitchFamily="34" charset="0"/>
              </a:rPr>
              <a:t>Arbeitshaltung</a:t>
            </a:r>
            <a:br>
              <a:rPr lang="de-DE" altLang="de-DE" dirty="0">
                <a:latin typeface="Arial" panose="020B0604020202020204" pitchFamily="34" charset="0"/>
                <a:cs typeface="Arial" panose="020B0604020202020204" pitchFamily="34" charset="0"/>
              </a:rPr>
            </a:br>
            <a:r>
              <a:rPr lang="de-DE" altLang="de-DE" dirty="0">
                <a:solidFill>
                  <a:schemeClr val="accent1"/>
                </a:solidFill>
                <a:latin typeface="Arial" panose="020B0604020202020204" pitchFamily="34" charset="0"/>
                <a:cs typeface="Arial" panose="020B0604020202020204" pitchFamily="34" charset="0"/>
              </a:rPr>
              <a:t>Das Kind ist bereit auch etwas zu tun wozu es jetzt keine Lust hat</a:t>
            </a:r>
          </a:p>
          <a:p>
            <a:r>
              <a:rPr lang="de-DE" altLang="de-DE" dirty="0">
                <a:latin typeface="Arial" panose="020B0604020202020204" pitchFamily="34" charset="0"/>
                <a:cs typeface="Arial" panose="020B0604020202020204" pitchFamily="34" charset="0"/>
              </a:rPr>
              <a:t>Spiel</a:t>
            </a:r>
          </a:p>
          <a:p>
            <a:r>
              <a:rPr lang="de-DE" altLang="de-DE" dirty="0">
                <a:latin typeface="Arial" panose="020B0604020202020204" pitchFamily="34" charset="0"/>
                <a:cs typeface="Arial" panose="020B0604020202020204" pitchFamily="34" charset="0"/>
              </a:rPr>
              <a:t>Ausgeglichenheit</a:t>
            </a:r>
          </a:p>
          <a:p>
            <a:r>
              <a:rPr lang="de-DE" altLang="de-DE" dirty="0">
                <a:latin typeface="Arial" panose="020B0604020202020204" pitchFamily="34" charset="0"/>
                <a:cs typeface="Arial" panose="020B0604020202020204" pitchFamily="34" charset="0"/>
              </a:rPr>
              <a:t>Niederlagen aushalten können</a:t>
            </a:r>
            <a:br>
              <a:rPr lang="de-DE" altLang="de-DE" dirty="0">
                <a:latin typeface="Arial" panose="020B0604020202020204" pitchFamily="34" charset="0"/>
                <a:cs typeface="Arial" panose="020B0604020202020204" pitchFamily="34" charset="0"/>
              </a:rPr>
            </a:br>
            <a:r>
              <a:rPr lang="de-DE" altLang="de-DE" dirty="0">
                <a:solidFill>
                  <a:schemeClr val="accent1"/>
                </a:solidFill>
                <a:latin typeface="Arial" panose="020B0604020202020204" pitchFamily="34" charset="0"/>
                <a:cs typeface="Arial" panose="020B0604020202020204" pitchFamily="34" charset="0"/>
              </a:rPr>
              <a:t>Das Kind ist nicht gleich frustriert wenn z.B. beim Schreiben der Buchstabe nicht so formgerecht und schön ist</a:t>
            </a:r>
          </a:p>
          <a:p>
            <a:pPr marL="0" indent="0">
              <a:buNone/>
            </a:pPr>
            <a:endParaRPr lang="de-DE" altLang="de-DE" dirty="0">
              <a:latin typeface="Arial" panose="020B0604020202020204" pitchFamily="34" charset="0"/>
              <a:cs typeface="Arial" panose="020B0604020202020204" pitchFamily="34" charset="0"/>
            </a:endParaRPr>
          </a:p>
          <a:p>
            <a:pPr>
              <a:buFont typeface="Wingdings" pitchFamily="2" charset="2"/>
              <a:buNone/>
            </a:pPr>
            <a:endParaRPr lang="de-DE" altLang="de-DE" dirty="0"/>
          </a:p>
        </p:txBody>
      </p:sp>
      <p:sp>
        <p:nvSpPr>
          <p:cNvPr id="4" name="Foliennummernplatzhalter 3"/>
          <p:cNvSpPr>
            <a:spLocks noGrp="1"/>
          </p:cNvSpPr>
          <p:nvPr>
            <p:ph type="sldNum" sz="quarter" idx="11"/>
          </p:nvPr>
        </p:nvSpPr>
        <p:spPr/>
        <p:txBody>
          <a:bodyPr/>
          <a:lstStyle/>
          <a:p>
            <a:fld id="{5B7A0539-5E72-4A4E-B635-CE2408C29929}" type="slidenum">
              <a:rPr lang="de-DE" smtClean="0"/>
              <a:t>8</a:t>
            </a:fld>
            <a:endParaRPr lang="de-DE"/>
          </a:p>
        </p:txBody>
      </p:sp>
    </p:spTree>
    <p:extLst>
      <p:ext uri="{BB962C8B-B14F-4D97-AF65-F5344CB8AC3E}">
        <p14:creationId xmlns:p14="http://schemas.microsoft.com/office/powerpoint/2010/main" val="399809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ltLang="de-DE" dirty="0">
                <a:latin typeface="Arial" panose="020B0604020202020204" pitchFamily="34" charset="0"/>
                <a:cs typeface="Arial" panose="020B0604020202020204" pitchFamily="34" charset="0"/>
              </a:rPr>
              <a:t>Was erwartet die Grundschule?</a:t>
            </a:r>
            <a:endParaRPr lang="de-DE" dirty="0">
              <a:latin typeface="Arial" panose="020B0604020202020204" pitchFamily="34" charset="0"/>
              <a:cs typeface="Arial" panose="020B0604020202020204" pitchFamily="34" charset="0"/>
            </a:endParaRPr>
          </a:p>
        </p:txBody>
      </p:sp>
      <p:sp>
        <p:nvSpPr>
          <p:cNvPr id="4" name="Rectangle 3"/>
          <p:cNvSpPr>
            <a:spLocks noGrp="1" noChangeArrowheads="1"/>
          </p:cNvSpPr>
          <p:nvPr>
            <p:ph sz="quarter" idx="1"/>
          </p:nvPr>
        </p:nvSpPr>
        <p:spPr>
          <a:xfrm>
            <a:off x="739877" y="2420888"/>
            <a:ext cx="7467600" cy="3268960"/>
          </a:xfrm>
        </p:spPr>
        <p:txBody>
          <a:bodyPr/>
          <a:lstStyle/>
          <a:p>
            <a:pPr eaLnBrk="1" hangingPunct="1"/>
            <a:r>
              <a:rPr lang="de-DE" altLang="de-DE" dirty="0">
                <a:latin typeface="Arial" panose="020B0604020202020204" pitchFamily="34" charset="0"/>
                <a:cs typeface="Arial" panose="020B0604020202020204" pitchFamily="34" charset="0"/>
              </a:rPr>
              <a:t>Kind soll motiviert und neugierig auf Schule sein.</a:t>
            </a:r>
          </a:p>
          <a:p>
            <a:pPr eaLnBrk="1" hangingPunct="1"/>
            <a:r>
              <a:rPr lang="de-DE" altLang="de-DE" dirty="0">
                <a:latin typeface="Arial" panose="020B0604020202020204" pitchFamily="34" charset="0"/>
                <a:cs typeface="Arial" panose="020B0604020202020204" pitchFamily="34" charset="0"/>
              </a:rPr>
              <a:t>Selbständigkeit</a:t>
            </a:r>
          </a:p>
          <a:p>
            <a:pPr eaLnBrk="1" hangingPunct="1"/>
            <a:r>
              <a:rPr lang="de-DE" altLang="de-DE" dirty="0">
                <a:latin typeface="Arial" panose="020B0604020202020204" pitchFamily="34" charset="0"/>
                <a:cs typeface="Arial" panose="020B0604020202020204" pitchFamily="34" charset="0"/>
              </a:rPr>
              <a:t>Ausdauer</a:t>
            </a:r>
          </a:p>
          <a:p>
            <a:pPr eaLnBrk="1" hangingPunct="1"/>
            <a:r>
              <a:rPr lang="de-DE" altLang="de-DE" dirty="0">
                <a:latin typeface="Arial" panose="020B0604020202020204" pitchFamily="34" charset="0"/>
                <a:cs typeface="Arial" panose="020B0604020202020204" pitchFamily="34" charset="0"/>
              </a:rPr>
              <a:t>Zuhören können</a:t>
            </a:r>
          </a:p>
          <a:p>
            <a:pPr eaLnBrk="1" hangingPunct="1"/>
            <a:r>
              <a:rPr lang="de-DE" altLang="de-DE" dirty="0">
                <a:latin typeface="Arial" panose="020B0604020202020204" pitchFamily="34" charset="0"/>
                <a:cs typeface="Arial" panose="020B0604020202020204" pitchFamily="34" charset="0"/>
              </a:rPr>
              <a:t>Konzentration</a:t>
            </a:r>
          </a:p>
          <a:p>
            <a:pPr eaLnBrk="1" hangingPunct="1"/>
            <a:r>
              <a:rPr lang="de-DE" altLang="de-DE" dirty="0">
                <a:latin typeface="Arial" panose="020B0604020202020204" pitchFamily="34" charset="0"/>
                <a:cs typeface="Arial" panose="020B0604020202020204" pitchFamily="34" charset="0"/>
              </a:rPr>
              <a:t>Niederlage verkraften können</a:t>
            </a:r>
          </a:p>
          <a:p>
            <a:pPr eaLnBrk="1" hangingPunct="1"/>
            <a:r>
              <a:rPr lang="de-DE" altLang="de-DE" dirty="0">
                <a:latin typeface="Arial" panose="020B0604020202020204" pitchFamily="34" charset="0"/>
                <a:cs typeface="Arial" panose="020B0604020202020204" pitchFamily="34" charset="0"/>
              </a:rPr>
              <a:t>Durchhaltevermögen</a:t>
            </a:r>
          </a:p>
        </p:txBody>
      </p:sp>
      <p:sp>
        <p:nvSpPr>
          <p:cNvPr id="3" name="Textfeld 2"/>
          <p:cNvSpPr txBox="1"/>
          <p:nvPr/>
        </p:nvSpPr>
        <p:spPr>
          <a:xfrm>
            <a:off x="755576" y="1700808"/>
            <a:ext cx="6048672" cy="646331"/>
          </a:xfrm>
          <a:prstGeom prst="rect">
            <a:avLst/>
          </a:prstGeom>
          <a:noFill/>
        </p:spPr>
        <p:txBody>
          <a:bodyPr wrap="square" rtlCol="0">
            <a:spAutoFit/>
          </a:bodyPr>
          <a:lstStyle/>
          <a:p>
            <a:r>
              <a:rPr lang="de-DE" dirty="0">
                <a:latin typeface="Arial" panose="020B0604020202020204" pitchFamily="34" charset="0"/>
                <a:cs typeface="Arial" panose="020B0604020202020204" pitchFamily="34" charset="0"/>
              </a:rPr>
              <a:t>Diese vier Bereiche und folgende Punkte sollten bei Ihrem Kind vorhanden sein</a:t>
            </a:r>
          </a:p>
        </p:txBody>
      </p:sp>
      <p:sp>
        <p:nvSpPr>
          <p:cNvPr id="5" name="Foliennummernplatzhalter 4"/>
          <p:cNvSpPr>
            <a:spLocks noGrp="1"/>
          </p:cNvSpPr>
          <p:nvPr>
            <p:ph type="sldNum" sz="quarter" idx="15"/>
          </p:nvPr>
        </p:nvSpPr>
        <p:spPr/>
        <p:txBody>
          <a:bodyPr/>
          <a:lstStyle/>
          <a:p>
            <a:fld id="{5B7A0539-5E72-4A4E-B635-CE2408C29929}" type="slidenum">
              <a:rPr lang="de-DE" smtClean="0"/>
              <a:t>9</a:t>
            </a:fld>
            <a:endParaRPr lang="de-DE"/>
          </a:p>
        </p:txBody>
      </p:sp>
    </p:spTree>
    <p:extLst>
      <p:ext uri="{BB962C8B-B14F-4D97-AF65-F5344CB8AC3E}">
        <p14:creationId xmlns:p14="http://schemas.microsoft.com/office/powerpoint/2010/main" val="2673214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20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20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20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20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reus">
  <a:themeElements>
    <a:clrScheme name="Nereus">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Nereus">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reus">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Oriel</Template>
  <TotalTime>0</TotalTime>
  <Words>1432</Words>
  <Application>Microsoft Office PowerPoint</Application>
  <PresentationFormat>Bildschirmpräsentation (4:3)</PresentationFormat>
  <Paragraphs>242</Paragraphs>
  <Slides>23</Slides>
  <Notes>2</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23</vt:i4>
      </vt:variant>
    </vt:vector>
  </HeadingPairs>
  <TitlesOfParts>
    <vt:vector size="31" baseType="lpstr">
      <vt:lpstr>Arial</vt:lpstr>
      <vt:lpstr>Calibri</vt:lpstr>
      <vt:lpstr>Century Schoolbook</vt:lpstr>
      <vt:lpstr>Courier New</vt:lpstr>
      <vt:lpstr>Verdana</vt:lpstr>
      <vt:lpstr>Wingdings</vt:lpstr>
      <vt:lpstr>Wingdings 2</vt:lpstr>
      <vt:lpstr>Nereus</vt:lpstr>
      <vt:lpstr>Schulanfang 2026</vt:lpstr>
      <vt:lpstr>Themen der Präsentation</vt:lpstr>
      <vt:lpstr>SchulBereitschaft / Schulfähigkeit</vt:lpstr>
      <vt:lpstr>PowerPoint-Präsentation</vt:lpstr>
      <vt:lpstr>Körperlicher Bereich</vt:lpstr>
      <vt:lpstr>Sozialer Bereich</vt:lpstr>
      <vt:lpstr>Kognitiver Bereich</vt:lpstr>
      <vt:lpstr>Emotionaler Bereich</vt:lpstr>
      <vt:lpstr>Was erwartet die Grundschule?</vt:lpstr>
      <vt:lpstr>Kooperation mit dem Kindergarten</vt:lpstr>
      <vt:lpstr>Erziehungserwartungen/Erziehungsziele</vt:lpstr>
      <vt:lpstr>Kinder brauchen Werte</vt:lpstr>
      <vt:lpstr>Was bietet die Schule /Alltag</vt:lpstr>
      <vt:lpstr> Beispiel Stundenplan</vt:lpstr>
      <vt:lpstr>Schulalltag /Betreuung </vt:lpstr>
      <vt:lpstr>Was bietet die Schule noch ? (ohne Pandemie)</vt:lpstr>
      <vt:lpstr>Leitsatz der Schule</vt:lpstr>
      <vt:lpstr>Situation Teningen</vt:lpstr>
      <vt:lpstr>PowerPoint-Präsentation</vt:lpstr>
      <vt:lpstr>Stay Informed App</vt:lpstr>
      <vt:lpstr>Anmeldung Schulanfänger 2026</vt:lpstr>
      <vt:lpstr>Offizielle Aufnahme im Rektorat </vt:lpstr>
      <vt:lpstr>Vielen Dank für Ihr Interesse an unserer Schule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Schulanfang 2017</dc:title>
  <dc:creator>Schule</dc:creator>
  <cp:lastModifiedBy>Sabine Bonert</cp:lastModifiedBy>
  <cp:revision>89</cp:revision>
  <cp:lastPrinted>2022-10-07T05:24:55Z</cp:lastPrinted>
  <dcterms:created xsi:type="dcterms:W3CDTF">2016-09-19T08:26:02Z</dcterms:created>
  <dcterms:modified xsi:type="dcterms:W3CDTF">2025-09-13T15:41:48Z</dcterms:modified>
</cp:coreProperties>
</file>